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5"/>
  </p:notesMasterIdLst>
  <p:sldIdLst>
    <p:sldId id="256" r:id="rId2"/>
    <p:sldId id="267" r:id="rId3"/>
    <p:sldId id="258" r:id="rId4"/>
    <p:sldId id="305" r:id="rId5"/>
    <p:sldId id="311" r:id="rId6"/>
    <p:sldId id="312" r:id="rId7"/>
    <p:sldId id="308" r:id="rId8"/>
    <p:sldId id="309" r:id="rId9"/>
    <p:sldId id="315" r:id="rId10"/>
    <p:sldId id="316" r:id="rId11"/>
    <p:sldId id="317" r:id="rId12"/>
    <p:sldId id="318" r:id="rId13"/>
    <p:sldId id="320" r:id="rId14"/>
    <p:sldId id="321" r:id="rId15"/>
    <p:sldId id="322" r:id="rId16"/>
    <p:sldId id="328" r:id="rId17"/>
    <p:sldId id="329" r:id="rId18"/>
    <p:sldId id="323" r:id="rId19"/>
    <p:sldId id="324" r:id="rId20"/>
    <p:sldId id="325" r:id="rId21"/>
    <p:sldId id="326" r:id="rId22"/>
    <p:sldId id="327" r:id="rId23"/>
    <p:sldId id="319" r:id="rId24"/>
    <p:sldId id="330" r:id="rId25"/>
    <p:sldId id="331" r:id="rId26"/>
    <p:sldId id="332" r:id="rId27"/>
    <p:sldId id="333" r:id="rId28"/>
    <p:sldId id="334" r:id="rId29"/>
    <p:sldId id="314" r:id="rId30"/>
    <p:sldId id="310"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2" r:id="rId47"/>
    <p:sldId id="353" r:id="rId48"/>
    <p:sldId id="354" r:id="rId49"/>
    <p:sldId id="313" r:id="rId50"/>
    <p:sldId id="350" r:id="rId51"/>
    <p:sldId id="351" r:id="rId52"/>
    <p:sldId id="306" r:id="rId53"/>
    <p:sldId id="355" r:id="rId54"/>
    <p:sldId id="356" r:id="rId55"/>
    <p:sldId id="357" r:id="rId56"/>
    <p:sldId id="358" r:id="rId57"/>
    <p:sldId id="307" r:id="rId58"/>
    <p:sldId id="359" r:id="rId59"/>
    <p:sldId id="360" r:id="rId60"/>
    <p:sldId id="304" r:id="rId61"/>
    <p:sldId id="271" r:id="rId62"/>
    <p:sldId id="272" r:id="rId63"/>
    <p:sldId id="263" r:id="rId64"/>
  </p:sldIdLst>
  <p:sldSz cx="12192000" cy="6858000"/>
  <p:notesSz cx="6858000" cy="9144000"/>
  <p:embeddedFontLst>
    <p:embeddedFont>
      <p:font typeface="Cambria" panose="02040503050406030204" pitchFamily="18" charset="0"/>
      <p:regular r:id="rId66"/>
      <p:bold r:id="rId67"/>
      <p:italic r:id="rId68"/>
      <p:boldItalic r:id="rId69"/>
    </p:embeddedFont>
    <p:embeddedFont>
      <p:font typeface="Lato" panose="020F0502020204030203" pitchFamily="34" charset="0"/>
      <p:regular r:id="rId70"/>
      <p:bold r:id="rId71"/>
      <p:italic r:id="rId72"/>
      <p:boldItalic r:id="rId73"/>
    </p:embeddedFont>
    <p:embeddedFont>
      <p:font typeface="Lato Black" panose="020F0502020204030203" pitchFamily="34" charset="0"/>
      <p:bold r:id="rId74"/>
      <p:boldItalic r:id="rId75"/>
    </p:embeddedFont>
    <p:embeddedFont>
      <p:font typeface="Segoe UI" panose="020B0502040204020203"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4"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2" autoAdjust="0"/>
    <p:restoredTop sz="84278" autoAdjust="0"/>
  </p:normalViewPr>
  <p:slideViewPr>
    <p:cSldViewPr snapToGrid="0">
      <p:cViewPr varScale="1">
        <p:scale>
          <a:sx n="99" d="100"/>
          <a:sy n="99" d="100"/>
        </p:scale>
        <p:origin x="10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192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9690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16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158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297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600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652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194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511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1228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2398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5569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2120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080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52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181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084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617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20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14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276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887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964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182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736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744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220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5221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74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039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985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8399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733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003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57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9068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456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684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543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13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4753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880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8701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062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8990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43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63746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3720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793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169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628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7520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242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0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61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ws.amazon.com/vi/what-is/logistic-regression/"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heetaki.com/logistic-regression-exce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owardsdatascience.com/building-a-logistic-regression-in-python-step-by-step-becd4d56c9c8"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en-US" sz="3200" b="0" kern="0" dirty="0" err="1">
                <a:solidFill>
                  <a:srgbClr val="002060"/>
                </a:solidFill>
                <a:latin typeface="Times New Roman" panose="02020603050405020304" pitchFamily="18" charset="0"/>
                <a:cs typeface="Times New Roman" panose="02020603050405020304" pitchFamily="18" charset="0"/>
              </a:rPr>
              <a:t>Các</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nhóm</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giải</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thuật</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máy</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học</a:t>
            </a:r>
            <a:endParaRPr lang="en-US" sz="3200" kern="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TextBox 11"/>
          <p:cNvSpPr txBox="1"/>
          <p:nvPr/>
        </p:nvSpPr>
        <p:spPr>
          <a:xfrm>
            <a:off x="668410" y="966032"/>
            <a:ext cx="10653546" cy="2308324"/>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b="1" u="sng">
                <a:latin typeface="Times New Roman" panose="02020603050405020304" pitchFamily="18" charset="0"/>
                <a:cs typeface="Times New Roman" panose="02020603050405020304" pitchFamily="18" charset="0"/>
              </a:rPr>
              <a:t>Ta cần tính các dữ liệu sau:</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Độ lệch chuẩn của biến độc lập x</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Độ lệch chuẩn của biến phụ thuộc y</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Trung bình của các biến độc lập x</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Trung bình của các biến phụ thuộc y</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Độ tương quan giữa biến độc lập x và biến phục thuộc y</a:t>
            </a:r>
          </a:p>
        </p:txBody>
      </p:sp>
      <p:sp>
        <p:nvSpPr>
          <p:cNvPr id="13" name="Rectangle 12"/>
          <p:cNvSpPr/>
          <p:nvPr/>
        </p:nvSpPr>
        <p:spPr>
          <a:xfrm>
            <a:off x="4355843" y="3504937"/>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sp>
        <p:nvSpPr>
          <p:cNvPr id="14" name="TextBox 13"/>
          <p:cNvSpPr txBox="1"/>
          <p:nvPr/>
        </p:nvSpPr>
        <p:spPr>
          <a:xfrm>
            <a:off x="728132" y="4197183"/>
            <a:ext cx="10653546" cy="830997"/>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Tính B1 </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Tính B0</a:t>
            </a:r>
          </a:p>
        </p:txBody>
      </p:sp>
    </p:spTree>
    <p:extLst>
      <p:ext uri="{BB962C8B-B14F-4D97-AF65-F5344CB8AC3E}">
        <p14:creationId xmlns:p14="http://schemas.microsoft.com/office/powerpoint/2010/main" val="2315517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5"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2062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1</a:t>
            </a:r>
            <a:endParaRPr lang="en-US" sz="2800">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860136527"/>
              </p:ext>
            </p:extLst>
          </p:nvPr>
        </p:nvGraphicFramePr>
        <p:xfrm>
          <a:off x="1135865" y="1772659"/>
          <a:ext cx="1555200" cy="4107180"/>
        </p:xfrm>
        <a:graphic>
          <a:graphicData uri="http://schemas.openxmlformats.org/drawingml/2006/table">
            <a:tbl>
              <a:tblPr>
                <a:tableStyleId>{5940675A-B579-460E-94D1-54222C63F5DA}</a:tableStyleId>
              </a:tblPr>
              <a:tblGrid>
                <a:gridCol w="777600">
                  <a:extLst>
                    <a:ext uri="{9D8B030D-6E8A-4147-A177-3AD203B41FA5}">
                      <a16:colId xmlns:a16="http://schemas.microsoft.com/office/drawing/2014/main" val="3694838830"/>
                    </a:ext>
                  </a:extLst>
                </a:gridCol>
                <a:gridCol w="777600">
                  <a:extLst>
                    <a:ext uri="{9D8B030D-6E8A-4147-A177-3AD203B41FA5}">
                      <a16:colId xmlns:a16="http://schemas.microsoft.com/office/drawing/2014/main" val="77001719"/>
                    </a:ext>
                  </a:extLst>
                </a:gridCol>
              </a:tblGrid>
              <a:tr h="243341">
                <a:tc>
                  <a:txBody>
                    <a:bodyPr/>
                    <a:lstStyle/>
                    <a:p>
                      <a:pPr algn="ctr" fontAlgn="t"/>
                      <a:r>
                        <a:rPr lang="en-US" sz="2400" b="1" u="none" strike="noStrike">
                          <a:effectLst/>
                        </a:rPr>
                        <a:t>x</a:t>
                      </a:r>
                      <a:endParaRPr lang="en-US" sz="2400" b="1" i="0" u="none" strike="noStrike">
                        <a:solidFill>
                          <a:srgbClr val="1B1B1B"/>
                        </a:solidFill>
                        <a:effectLst/>
                        <a:latin typeface="Segoe UI" panose="020B0502040204020203" pitchFamily="34" charset="0"/>
                      </a:endParaRPr>
                    </a:p>
                  </a:txBody>
                  <a:tcPr marL="7620" marR="7620" marT="7620" marB="0">
                    <a:solidFill>
                      <a:schemeClr val="accent4">
                        <a:lumMod val="20000"/>
                        <a:lumOff val="80000"/>
                      </a:schemeClr>
                    </a:solidFill>
                  </a:tcPr>
                </a:tc>
                <a:tc>
                  <a:txBody>
                    <a:bodyPr/>
                    <a:lstStyle/>
                    <a:p>
                      <a:pPr algn="ctr" fontAlgn="t"/>
                      <a:r>
                        <a:rPr lang="en-US" sz="2400" b="1" u="none" strike="noStrike">
                          <a:effectLst/>
                        </a:rPr>
                        <a:t>y</a:t>
                      </a:r>
                      <a:endParaRPr lang="en-US" sz="2400" b="1" i="0" u="none" strike="noStrike">
                        <a:solidFill>
                          <a:srgbClr val="1B1B1B"/>
                        </a:solidFill>
                        <a:effectLst/>
                        <a:latin typeface="Segoe UI" panose="020B0502040204020203" pitchFamily="34" charset="0"/>
                      </a:endParaRPr>
                    </a:p>
                  </a:txBody>
                  <a:tcPr marL="7620" marR="7620" marT="7620" marB="0">
                    <a:solidFill>
                      <a:schemeClr val="accent4">
                        <a:lumMod val="20000"/>
                        <a:lumOff val="80000"/>
                      </a:schemeClr>
                    </a:solidFill>
                  </a:tcPr>
                </a:tc>
                <a:extLst>
                  <a:ext uri="{0D108BD9-81ED-4DB2-BD59-A6C34878D82A}">
                    <a16:rowId xmlns:a16="http://schemas.microsoft.com/office/drawing/2014/main" val="2434122705"/>
                  </a:ext>
                </a:extLst>
              </a:tr>
              <a:tr h="161801">
                <a:tc>
                  <a:txBody>
                    <a:bodyPr/>
                    <a:lstStyle/>
                    <a:p>
                      <a:pPr algn="r" fontAlgn="t"/>
                      <a:r>
                        <a:rPr lang="en-US" sz="2400" u="none" strike="noStrike">
                          <a:effectLst/>
                        </a:rPr>
                        <a:t>1</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2</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1696187349"/>
                  </a:ext>
                </a:extLst>
              </a:tr>
              <a:tr h="245741">
                <a:tc>
                  <a:txBody>
                    <a:bodyPr/>
                    <a:lstStyle/>
                    <a:p>
                      <a:pPr algn="r" fontAlgn="t"/>
                      <a:r>
                        <a:rPr lang="en-US" sz="2400" u="none" strike="noStrike">
                          <a:effectLst/>
                        </a:rPr>
                        <a:t>2</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4</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3432759215"/>
                  </a:ext>
                </a:extLst>
              </a:tr>
              <a:tr h="216000">
                <a:tc>
                  <a:txBody>
                    <a:bodyPr/>
                    <a:lstStyle/>
                    <a:p>
                      <a:pPr algn="r" fontAlgn="t"/>
                      <a:r>
                        <a:rPr lang="en-US" sz="2400" u="none" strike="noStrike">
                          <a:effectLst/>
                        </a:rPr>
                        <a:t>3</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3</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1447695607"/>
                  </a:ext>
                </a:extLst>
              </a:tr>
              <a:tr h="194400">
                <a:tc>
                  <a:txBody>
                    <a:bodyPr/>
                    <a:lstStyle/>
                    <a:p>
                      <a:pPr algn="r" fontAlgn="t"/>
                      <a:r>
                        <a:rPr lang="en-US" sz="2400" u="none" strike="noStrike">
                          <a:effectLst/>
                        </a:rPr>
                        <a:t>4</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6</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3974636809"/>
                  </a:ext>
                </a:extLst>
              </a:tr>
              <a:tr h="220980">
                <a:tc>
                  <a:txBody>
                    <a:bodyPr/>
                    <a:lstStyle/>
                    <a:p>
                      <a:pPr algn="r" fontAlgn="t"/>
                      <a:r>
                        <a:rPr lang="en-US" sz="2400" u="none" strike="noStrike">
                          <a:effectLst/>
                        </a:rPr>
                        <a:t>5</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9</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2096847363"/>
                  </a:ext>
                </a:extLst>
              </a:tr>
              <a:tr h="220980">
                <a:tc>
                  <a:txBody>
                    <a:bodyPr/>
                    <a:lstStyle/>
                    <a:p>
                      <a:pPr algn="r" fontAlgn="t"/>
                      <a:r>
                        <a:rPr lang="en-US" sz="2400" u="none" strike="noStrike">
                          <a:effectLst/>
                        </a:rPr>
                        <a:t>6</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12</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3107020556"/>
                  </a:ext>
                </a:extLst>
              </a:tr>
              <a:tr h="220980">
                <a:tc>
                  <a:txBody>
                    <a:bodyPr/>
                    <a:lstStyle/>
                    <a:p>
                      <a:pPr algn="r" fontAlgn="t"/>
                      <a:r>
                        <a:rPr lang="en-US" sz="2400" u="none" strike="noStrike">
                          <a:effectLst/>
                        </a:rPr>
                        <a:t>7</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13</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979912370"/>
                  </a:ext>
                </a:extLst>
              </a:tr>
              <a:tr h="220980">
                <a:tc>
                  <a:txBody>
                    <a:bodyPr/>
                    <a:lstStyle/>
                    <a:p>
                      <a:pPr algn="r" fontAlgn="t"/>
                      <a:r>
                        <a:rPr lang="en-US" sz="2400" u="none" strike="noStrike">
                          <a:effectLst/>
                        </a:rPr>
                        <a:t>8</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15</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1042669697"/>
                  </a:ext>
                </a:extLst>
              </a:tr>
              <a:tr h="220980">
                <a:tc>
                  <a:txBody>
                    <a:bodyPr/>
                    <a:lstStyle/>
                    <a:p>
                      <a:pPr algn="r" fontAlgn="t"/>
                      <a:r>
                        <a:rPr lang="en-US" sz="2400" u="none" strike="noStrike">
                          <a:effectLst/>
                        </a:rPr>
                        <a:t>9</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18</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458814114"/>
                  </a:ext>
                </a:extLst>
              </a:tr>
              <a:tr h="220980">
                <a:tc>
                  <a:txBody>
                    <a:bodyPr/>
                    <a:lstStyle/>
                    <a:p>
                      <a:pPr algn="r" fontAlgn="t"/>
                      <a:r>
                        <a:rPr lang="en-US" sz="2400" u="none" strike="noStrike">
                          <a:effectLst/>
                        </a:rPr>
                        <a:t>10</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20</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601472154"/>
                  </a:ext>
                </a:extLst>
              </a:tr>
            </a:tbl>
          </a:graphicData>
        </a:graphic>
      </p:graphicFrame>
      <p:sp>
        <p:nvSpPr>
          <p:cNvPr id="16" name="TextBox 15"/>
          <p:cNvSpPr txBox="1"/>
          <p:nvPr/>
        </p:nvSpPr>
        <p:spPr>
          <a:xfrm>
            <a:off x="2914510" y="1020878"/>
            <a:ext cx="9080690" cy="1200329"/>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Tập dữ liệu gồm có 2 biến x, y. Biến độc lập là x, biến phụ thuộc là y</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Dùng hồi quy tuyến tính để tính y predicted</a:t>
            </a:r>
          </a:p>
          <a:p>
            <a:pPr algn="just"/>
            <a:r>
              <a:rPr lang="en-US" sz="2400">
                <a:latin typeface="Times New Roman" panose="02020603050405020304" pitchFamily="18" charset="0"/>
                <a:cs typeface="Times New Roman" panose="02020603050405020304" pitchFamily="18" charset="0"/>
              </a:rPr>
              <a:t>Để cho nhanh và dễ hiểu, chúng ta thực hiện trong Excel trước</a:t>
            </a:r>
          </a:p>
        </p:txBody>
      </p:sp>
      <p:sp>
        <p:nvSpPr>
          <p:cNvPr id="9" name="Rectangle 8"/>
          <p:cNvSpPr/>
          <p:nvPr/>
        </p:nvSpPr>
        <p:spPr>
          <a:xfrm>
            <a:off x="3098799" y="2934599"/>
            <a:ext cx="8795601" cy="3416320"/>
          </a:xfrm>
          <a:prstGeom prst="rect">
            <a:avLst/>
          </a:prstGeom>
        </p:spPr>
        <p:txBody>
          <a:bodyPr wrap="square">
            <a:spAutoFit/>
          </a:bodyPr>
          <a:lstStyle/>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lệch chuẩn của biến độc lập x: Công thức </a:t>
            </a:r>
            <a:r>
              <a:rPr lang="en-US" sz="2400" b="1">
                <a:solidFill>
                  <a:srgbClr val="FF0000"/>
                </a:solidFill>
                <a:latin typeface="Times New Roman" panose="02020603050405020304" pitchFamily="18" charset="0"/>
                <a:cs typeface="Times New Roman" panose="02020603050405020304" pitchFamily="18" charset="0"/>
              </a:rPr>
              <a:t>STDEV</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lệch chuẩn của biến phụ thuộc y: Công thức </a:t>
            </a:r>
            <a:r>
              <a:rPr lang="en-US" sz="2400" b="1">
                <a:solidFill>
                  <a:srgbClr val="FF0000"/>
                </a:solidFill>
                <a:latin typeface="Times New Roman" panose="02020603050405020304" pitchFamily="18" charset="0"/>
                <a:cs typeface="Times New Roman" panose="02020603050405020304" pitchFamily="18" charset="0"/>
              </a:rPr>
              <a:t>STDEV</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Trung bình của các biến độc lập x: Công thức </a:t>
            </a:r>
            <a:r>
              <a:rPr lang="en-US" sz="2400" b="1">
                <a:solidFill>
                  <a:srgbClr val="FF0000"/>
                </a:solidFill>
                <a:latin typeface="Times New Roman" panose="02020603050405020304" pitchFamily="18" charset="0"/>
                <a:cs typeface="Times New Roman" panose="02020603050405020304" pitchFamily="18" charset="0"/>
              </a:rPr>
              <a:t>AVERAGE</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Trung bình của các biến phụ thuộc y: Công thức </a:t>
            </a:r>
            <a:r>
              <a:rPr lang="en-US" sz="2400" b="1">
                <a:solidFill>
                  <a:srgbClr val="FF0000"/>
                </a:solidFill>
                <a:latin typeface="Times New Roman" panose="02020603050405020304" pitchFamily="18" charset="0"/>
                <a:cs typeface="Times New Roman" panose="02020603050405020304" pitchFamily="18" charset="0"/>
              </a:rPr>
              <a:t>AVERAGE</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tương quan giữa x và y: Công thức </a:t>
            </a:r>
            <a:r>
              <a:rPr lang="en-US" sz="2400" b="1">
                <a:solidFill>
                  <a:srgbClr val="FF0000"/>
                </a:solidFill>
                <a:latin typeface="Times New Roman" panose="02020603050405020304" pitchFamily="18" charset="0"/>
                <a:cs typeface="Times New Roman" panose="02020603050405020304" pitchFamily="18" charset="0"/>
              </a:rPr>
              <a:t>CORREL</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Tính B1: Công thức</a:t>
            </a:r>
            <a:endParaRPr lang="en-US" sz="2400" b="1">
              <a:solidFill>
                <a:srgbClr val="FF0000"/>
              </a:solidFill>
              <a:latin typeface="Times New Roman" panose="02020603050405020304" pitchFamily="18" charset="0"/>
              <a:cs typeface="Times New Roman" panose="02020603050405020304" pitchFamily="18" charset="0"/>
            </a:endParaRPr>
          </a:p>
          <a:p>
            <a:pPr algn="just"/>
            <a:r>
              <a:rPr lang="en-US" sz="2400" b="1">
                <a:solidFill>
                  <a:srgbClr val="FF0000"/>
                </a:solidFill>
                <a:latin typeface="Times New Roman" panose="02020603050405020304" pitchFamily="18" charset="0"/>
                <a:cs typeface="Times New Roman" panose="02020603050405020304" pitchFamily="18" charset="0"/>
              </a:rPr>
              <a:t>       Độ </a:t>
            </a:r>
            <a:r>
              <a:rPr lang="vi-VN" sz="2400" b="1">
                <a:solidFill>
                  <a:srgbClr val="FF0000"/>
                </a:solidFill>
                <a:latin typeface="Times New Roman" panose="02020603050405020304" pitchFamily="18" charset="0"/>
                <a:cs typeface="Times New Roman" panose="02020603050405020304" pitchFamily="18" charset="0"/>
              </a:rPr>
              <a:t>Tương quan *( Độ lệch chuẩn của y / Độ lệch chuẩn của x)</a:t>
            </a:r>
            <a:r>
              <a:rPr lang="en-US" sz="2400" b="1">
                <a:solidFill>
                  <a:srgbClr val="FF000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Tính B0: Công thức</a:t>
            </a:r>
          </a:p>
          <a:p>
            <a:pPr algn="just"/>
            <a:r>
              <a:rPr lang="en-US" sz="2400">
                <a:latin typeface="Times New Roman" panose="02020603050405020304" pitchFamily="18" charset="0"/>
                <a:cs typeface="Times New Roman" panose="02020603050405020304" pitchFamily="18" charset="0"/>
              </a:rPr>
              <a:t>	</a:t>
            </a:r>
            <a:r>
              <a:rPr lang="en-US" sz="2400" b="1">
                <a:solidFill>
                  <a:srgbClr val="FF0000"/>
                </a:solidFill>
                <a:latin typeface="Times New Roman" panose="02020603050405020304" pitchFamily="18" charset="0"/>
                <a:cs typeface="Times New Roman" panose="02020603050405020304" pitchFamily="18" charset="0"/>
              </a:rPr>
              <a:t>Trung bình (Y) - B1 * Trung bình (X)</a:t>
            </a:r>
          </a:p>
        </p:txBody>
      </p:sp>
      <p:sp>
        <p:nvSpPr>
          <p:cNvPr id="18" name="Rectangle 17"/>
          <p:cNvSpPr/>
          <p:nvPr/>
        </p:nvSpPr>
        <p:spPr>
          <a:xfrm>
            <a:off x="5932643" y="2241308"/>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spTree>
    <p:extLst>
      <p:ext uri="{BB962C8B-B14F-4D97-AF65-F5344CB8AC3E}">
        <p14:creationId xmlns:p14="http://schemas.microsoft.com/office/powerpoint/2010/main" val="148152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1: Các công thức </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658927" y="1555201"/>
            <a:ext cx="10966130" cy="4214225"/>
          </a:xfrm>
          <a:prstGeom prst="rect">
            <a:avLst/>
          </a:prstGeom>
        </p:spPr>
      </p:pic>
    </p:spTree>
    <p:extLst>
      <p:ext uri="{BB962C8B-B14F-4D97-AF65-F5344CB8AC3E}">
        <p14:creationId xmlns:p14="http://schemas.microsoft.com/office/powerpoint/2010/main" val="62301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3206799" y="1440001"/>
            <a:ext cx="5566694" cy="4770445"/>
          </a:xfrm>
          <a:prstGeom prst="rect">
            <a:avLst/>
          </a:prstGeom>
        </p:spPr>
      </p:pic>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1: Các kết quả</a:t>
            </a:r>
            <a:endParaRPr lang="en-US" sz="2800">
              <a:latin typeface="Cambria" panose="02040503050406030204" pitchFamily="18" charset="0"/>
            </a:endParaRPr>
          </a:p>
        </p:txBody>
      </p:sp>
    </p:spTree>
    <p:extLst>
      <p:ext uri="{BB962C8B-B14F-4D97-AF65-F5344CB8AC3E}">
        <p14:creationId xmlns:p14="http://schemas.microsoft.com/office/powerpoint/2010/main" val="111928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1: Lắp ráp vào công thức</a:t>
            </a:r>
            <a:endParaRPr lang="en-US" sz="2800">
              <a:latin typeface="Cambria" panose="02040503050406030204" pitchFamily="18" charset="0"/>
            </a:endParaRPr>
          </a:p>
        </p:txBody>
      </p:sp>
      <p:sp>
        <p:nvSpPr>
          <p:cNvPr id="12" name="Rectangle 11"/>
          <p:cNvSpPr/>
          <p:nvPr/>
        </p:nvSpPr>
        <p:spPr>
          <a:xfrm>
            <a:off x="6206243" y="101439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pic>
        <p:nvPicPr>
          <p:cNvPr id="9" name="Picture 8"/>
          <p:cNvPicPr>
            <a:picLocks noChangeAspect="1"/>
          </p:cNvPicPr>
          <p:nvPr/>
        </p:nvPicPr>
        <p:blipFill>
          <a:blip r:embed="rId3"/>
          <a:stretch>
            <a:fillRect/>
          </a:stretch>
        </p:blipFill>
        <p:spPr>
          <a:xfrm>
            <a:off x="728132" y="1527916"/>
            <a:ext cx="11034716" cy="4282811"/>
          </a:xfrm>
          <a:prstGeom prst="rect">
            <a:avLst/>
          </a:prstGeom>
        </p:spPr>
      </p:pic>
    </p:spTree>
    <p:extLst>
      <p:ext uri="{BB962C8B-B14F-4D97-AF65-F5344CB8AC3E}">
        <p14:creationId xmlns:p14="http://schemas.microsoft.com/office/powerpoint/2010/main" val="315222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1: Lắp ráp vào công thức</a:t>
            </a:r>
            <a:endParaRPr lang="en-US" sz="2800">
              <a:latin typeface="Cambria" panose="02040503050406030204" pitchFamily="18" charset="0"/>
            </a:endParaRPr>
          </a:p>
        </p:txBody>
      </p:sp>
      <p:sp>
        <p:nvSpPr>
          <p:cNvPr id="12" name="Rectangle 11"/>
          <p:cNvSpPr/>
          <p:nvPr/>
        </p:nvSpPr>
        <p:spPr>
          <a:xfrm>
            <a:off x="6206243" y="101439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pic>
        <p:nvPicPr>
          <p:cNvPr id="9" name="Picture 8"/>
          <p:cNvPicPr>
            <a:picLocks noChangeAspect="1"/>
          </p:cNvPicPr>
          <p:nvPr/>
        </p:nvPicPr>
        <p:blipFill>
          <a:blip r:embed="rId3"/>
          <a:stretch>
            <a:fillRect/>
          </a:stretch>
        </p:blipFill>
        <p:spPr>
          <a:xfrm>
            <a:off x="1045463" y="1476058"/>
            <a:ext cx="3276884" cy="4801016"/>
          </a:xfrm>
          <a:prstGeom prst="rect">
            <a:avLst/>
          </a:prstGeom>
        </p:spPr>
      </p:pic>
      <p:pic>
        <p:nvPicPr>
          <p:cNvPr id="10" name="Picture 9"/>
          <p:cNvPicPr>
            <a:picLocks noChangeAspect="1"/>
          </p:cNvPicPr>
          <p:nvPr/>
        </p:nvPicPr>
        <p:blipFill>
          <a:blip r:embed="rId4"/>
          <a:stretch>
            <a:fillRect/>
          </a:stretch>
        </p:blipFill>
        <p:spPr>
          <a:xfrm>
            <a:off x="4910610" y="1639195"/>
            <a:ext cx="6629975" cy="4198984"/>
          </a:xfrm>
          <a:prstGeom prst="rect">
            <a:avLst/>
          </a:prstGeom>
        </p:spPr>
      </p:pic>
    </p:spTree>
    <p:extLst>
      <p:ext uri="{BB962C8B-B14F-4D97-AF65-F5344CB8AC3E}">
        <p14:creationId xmlns:p14="http://schemas.microsoft.com/office/powerpoint/2010/main" val="2712532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Ví dụ 1: thử nghiệm bằng Python</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8" name="TextBox 17"/>
          <p:cNvSpPr txBox="1"/>
          <p:nvPr/>
        </p:nvSpPr>
        <p:spPr>
          <a:xfrm>
            <a:off x="5707533" y="896400"/>
            <a:ext cx="6484467" cy="461665"/>
          </a:xfrm>
          <a:prstGeom prst="rect">
            <a:avLst/>
          </a:prstGeom>
          <a:noFill/>
        </p:spPr>
        <p:txBody>
          <a:bodyPr wrap="none" rtlCol="0">
            <a:spAutoFit/>
          </a:bodyPr>
          <a:lstStyle/>
          <a:p>
            <a:r>
              <a:rPr lang="en-US" sz="2400"/>
              <a:t>b1, b0, y_predicted giống như Excel ta đã tính</a:t>
            </a:r>
          </a:p>
        </p:txBody>
      </p:sp>
      <p:pic>
        <p:nvPicPr>
          <p:cNvPr id="10" name="Picture 9">
            <a:extLst>
              <a:ext uri="{FF2B5EF4-FFF2-40B4-BE49-F238E27FC236}">
                <a16:creationId xmlns:a16="http://schemas.microsoft.com/office/drawing/2014/main" id="{2555127B-53FB-7695-E8AE-DEEF1FFB8475}"/>
              </a:ext>
            </a:extLst>
          </p:cNvPr>
          <p:cNvPicPr>
            <a:picLocks noChangeAspect="1"/>
          </p:cNvPicPr>
          <p:nvPr/>
        </p:nvPicPr>
        <p:blipFill>
          <a:blip r:embed="rId3"/>
          <a:stretch>
            <a:fillRect/>
          </a:stretch>
        </p:blipFill>
        <p:spPr>
          <a:xfrm>
            <a:off x="544509" y="810011"/>
            <a:ext cx="4946483" cy="5527427"/>
          </a:xfrm>
          <a:prstGeom prst="rect">
            <a:avLst/>
          </a:prstGeom>
        </p:spPr>
      </p:pic>
      <p:cxnSp>
        <p:nvCxnSpPr>
          <p:cNvPr id="17" name="Elbow Connector 16"/>
          <p:cNvCxnSpPr>
            <a:cxnSpLocks/>
            <a:endCxn id="13" idx="2"/>
          </p:cNvCxnSpPr>
          <p:nvPr/>
        </p:nvCxnSpPr>
        <p:spPr>
          <a:xfrm flipV="1">
            <a:off x="3098799" y="5518319"/>
            <a:ext cx="5694878" cy="753391"/>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5132F5E-CAFA-D5AB-1CFE-63ABEE96738F}"/>
              </a:ext>
            </a:extLst>
          </p:cNvPr>
          <p:cNvPicPr>
            <a:picLocks noChangeAspect="1"/>
          </p:cNvPicPr>
          <p:nvPr/>
        </p:nvPicPr>
        <p:blipFill>
          <a:blip r:embed="rId4"/>
          <a:stretch>
            <a:fillRect/>
          </a:stretch>
        </p:blipFill>
        <p:spPr>
          <a:xfrm>
            <a:off x="7138054" y="1409923"/>
            <a:ext cx="3311245" cy="4108396"/>
          </a:xfrm>
          <a:prstGeom prst="rect">
            <a:avLst/>
          </a:prstGeom>
        </p:spPr>
      </p:pic>
    </p:spTree>
    <p:extLst>
      <p:ext uri="{BB962C8B-B14F-4D97-AF65-F5344CB8AC3E}">
        <p14:creationId xmlns:p14="http://schemas.microsoft.com/office/powerpoint/2010/main" val="3004326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Ví dụ 1: thử nghiệm bằng Python</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1" name="Picture 10">
            <a:extLst>
              <a:ext uri="{FF2B5EF4-FFF2-40B4-BE49-F238E27FC236}">
                <a16:creationId xmlns:a16="http://schemas.microsoft.com/office/drawing/2014/main" id="{25E45741-5940-BB06-611A-B59BF0CF59B3}"/>
              </a:ext>
            </a:extLst>
          </p:cNvPr>
          <p:cNvPicPr>
            <a:picLocks noChangeAspect="1"/>
          </p:cNvPicPr>
          <p:nvPr/>
        </p:nvPicPr>
        <p:blipFill>
          <a:blip r:embed="rId3"/>
          <a:stretch>
            <a:fillRect/>
          </a:stretch>
        </p:blipFill>
        <p:spPr>
          <a:xfrm>
            <a:off x="631399" y="869243"/>
            <a:ext cx="5111767" cy="5408963"/>
          </a:xfrm>
          <a:prstGeom prst="rect">
            <a:avLst/>
          </a:prstGeom>
        </p:spPr>
      </p:pic>
      <p:pic>
        <p:nvPicPr>
          <p:cNvPr id="13" name="Picture 12">
            <a:extLst>
              <a:ext uri="{FF2B5EF4-FFF2-40B4-BE49-F238E27FC236}">
                <a16:creationId xmlns:a16="http://schemas.microsoft.com/office/drawing/2014/main" id="{8B904F91-A889-DE7D-0562-FEC13547E279}"/>
              </a:ext>
            </a:extLst>
          </p:cNvPr>
          <p:cNvPicPr>
            <a:picLocks noChangeAspect="1"/>
          </p:cNvPicPr>
          <p:nvPr/>
        </p:nvPicPr>
        <p:blipFill>
          <a:blip r:embed="rId4"/>
          <a:stretch>
            <a:fillRect/>
          </a:stretch>
        </p:blipFill>
        <p:spPr>
          <a:xfrm>
            <a:off x="6208176" y="1352227"/>
            <a:ext cx="5678235" cy="4196166"/>
          </a:xfrm>
          <a:prstGeom prst="rect">
            <a:avLst/>
          </a:prstGeom>
        </p:spPr>
      </p:pic>
    </p:spTree>
    <p:extLst>
      <p:ext uri="{BB962C8B-B14F-4D97-AF65-F5344CB8AC3E}">
        <p14:creationId xmlns:p14="http://schemas.microsoft.com/office/powerpoint/2010/main" val="3459265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5"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2062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2</a:t>
            </a:r>
            <a:endParaRPr lang="en-US" sz="2800">
              <a:latin typeface="Cambria" panose="02040503050406030204" pitchFamily="18" charset="0"/>
            </a:endParaRPr>
          </a:p>
        </p:txBody>
      </p:sp>
      <p:sp>
        <p:nvSpPr>
          <p:cNvPr id="16" name="TextBox 15"/>
          <p:cNvSpPr txBox="1"/>
          <p:nvPr/>
        </p:nvSpPr>
        <p:spPr>
          <a:xfrm>
            <a:off x="2956254" y="848388"/>
            <a:ext cx="9080690" cy="1569660"/>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Tập dữ liệu gồm có 2 biến x, y. Biến độc lập là x (diện tích nhà), biến phụ thuộc là y (Giá nhà – tỉ VNĐ)</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Dùng hồi quy tuyến tính để tính y predicted giá nhà</a:t>
            </a:r>
          </a:p>
          <a:p>
            <a:pPr algn="just"/>
            <a:r>
              <a:rPr lang="en-US" sz="2400">
                <a:latin typeface="Times New Roman" panose="02020603050405020304" pitchFamily="18" charset="0"/>
                <a:cs typeface="Times New Roman" panose="02020603050405020304" pitchFamily="18" charset="0"/>
              </a:rPr>
              <a:t>Để cho nhanh và dễ hiểu, chúng ta thực hiện trong Excel trước</a:t>
            </a:r>
          </a:p>
        </p:txBody>
      </p:sp>
      <p:sp>
        <p:nvSpPr>
          <p:cNvPr id="9" name="Rectangle 8"/>
          <p:cNvSpPr/>
          <p:nvPr/>
        </p:nvSpPr>
        <p:spPr>
          <a:xfrm>
            <a:off x="3098799" y="2934599"/>
            <a:ext cx="8795601" cy="3416320"/>
          </a:xfrm>
          <a:prstGeom prst="rect">
            <a:avLst/>
          </a:prstGeom>
        </p:spPr>
        <p:txBody>
          <a:bodyPr wrap="square">
            <a:spAutoFit/>
          </a:bodyPr>
          <a:lstStyle/>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lệch chuẩn của biến độc lập x: Công thức </a:t>
            </a:r>
            <a:r>
              <a:rPr lang="en-US" sz="2400" b="1">
                <a:solidFill>
                  <a:srgbClr val="FF0000"/>
                </a:solidFill>
                <a:latin typeface="Times New Roman" panose="02020603050405020304" pitchFamily="18" charset="0"/>
                <a:cs typeface="Times New Roman" panose="02020603050405020304" pitchFamily="18" charset="0"/>
              </a:rPr>
              <a:t>STDEV</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lệch chuẩn của biến phụ thuộc y: Công thức </a:t>
            </a:r>
            <a:r>
              <a:rPr lang="en-US" sz="2400" b="1">
                <a:solidFill>
                  <a:srgbClr val="FF0000"/>
                </a:solidFill>
                <a:latin typeface="Times New Roman" panose="02020603050405020304" pitchFamily="18" charset="0"/>
                <a:cs typeface="Times New Roman" panose="02020603050405020304" pitchFamily="18" charset="0"/>
              </a:rPr>
              <a:t>STDEV</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Trung bình của các biến độc lập x: Công thức </a:t>
            </a:r>
            <a:r>
              <a:rPr lang="en-US" sz="2400" b="1">
                <a:solidFill>
                  <a:srgbClr val="FF0000"/>
                </a:solidFill>
                <a:latin typeface="Times New Roman" panose="02020603050405020304" pitchFamily="18" charset="0"/>
                <a:cs typeface="Times New Roman" panose="02020603050405020304" pitchFamily="18" charset="0"/>
              </a:rPr>
              <a:t>AVERAGE</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Trung bình của các biến phụ thuộc y: Công thức </a:t>
            </a:r>
            <a:r>
              <a:rPr lang="en-US" sz="2400" b="1">
                <a:solidFill>
                  <a:srgbClr val="FF0000"/>
                </a:solidFill>
                <a:latin typeface="Times New Roman" panose="02020603050405020304" pitchFamily="18" charset="0"/>
                <a:cs typeface="Times New Roman" panose="02020603050405020304" pitchFamily="18" charset="0"/>
              </a:rPr>
              <a:t>AVERAGE</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tương quan giữa x và y: Công thức </a:t>
            </a:r>
            <a:r>
              <a:rPr lang="en-US" sz="2400" b="1">
                <a:solidFill>
                  <a:srgbClr val="FF0000"/>
                </a:solidFill>
                <a:latin typeface="Times New Roman" panose="02020603050405020304" pitchFamily="18" charset="0"/>
                <a:cs typeface="Times New Roman" panose="02020603050405020304" pitchFamily="18" charset="0"/>
              </a:rPr>
              <a:t>CORREL</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Tính B1: Công thức</a:t>
            </a:r>
            <a:endParaRPr lang="en-US" sz="2400" b="1">
              <a:solidFill>
                <a:srgbClr val="FF0000"/>
              </a:solidFill>
              <a:latin typeface="Times New Roman" panose="02020603050405020304" pitchFamily="18" charset="0"/>
              <a:cs typeface="Times New Roman" panose="02020603050405020304" pitchFamily="18" charset="0"/>
            </a:endParaRPr>
          </a:p>
          <a:p>
            <a:pPr algn="just"/>
            <a:r>
              <a:rPr lang="en-US" sz="2400" b="1">
                <a:solidFill>
                  <a:srgbClr val="FF0000"/>
                </a:solidFill>
                <a:latin typeface="Times New Roman" panose="02020603050405020304" pitchFamily="18" charset="0"/>
                <a:cs typeface="Times New Roman" panose="02020603050405020304" pitchFamily="18" charset="0"/>
              </a:rPr>
              <a:t>       Độ </a:t>
            </a:r>
            <a:r>
              <a:rPr lang="vi-VN" sz="2400" b="1">
                <a:solidFill>
                  <a:srgbClr val="FF0000"/>
                </a:solidFill>
                <a:latin typeface="Times New Roman" panose="02020603050405020304" pitchFamily="18" charset="0"/>
                <a:cs typeface="Times New Roman" panose="02020603050405020304" pitchFamily="18" charset="0"/>
              </a:rPr>
              <a:t>Tương quan *( Độ lệch chuẩn của y / Độ lệch chuẩn của x)</a:t>
            </a:r>
            <a:r>
              <a:rPr lang="en-US" sz="2400" b="1">
                <a:solidFill>
                  <a:srgbClr val="FF000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Tính B0: Công thức</a:t>
            </a:r>
          </a:p>
          <a:p>
            <a:pPr algn="just"/>
            <a:r>
              <a:rPr lang="en-US" sz="2400">
                <a:latin typeface="Times New Roman" panose="02020603050405020304" pitchFamily="18" charset="0"/>
                <a:cs typeface="Times New Roman" panose="02020603050405020304" pitchFamily="18" charset="0"/>
              </a:rPr>
              <a:t>	</a:t>
            </a:r>
            <a:r>
              <a:rPr lang="en-US" sz="2400" b="1">
                <a:solidFill>
                  <a:srgbClr val="FF0000"/>
                </a:solidFill>
                <a:latin typeface="Times New Roman" panose="02020603050405020304" pitchFamily="18" charset="0"/>
                <a:cs typeface="Times New Roman" panose="02020603050405020304" pitchFamily="18" charset="0"/>
              </a:rPr>
              <a:t>Trung bình (Y) - B1 * Trung bình (X)</a:t>
            </a:r>
          </a:p>
        </p:txBody>
      </p:sp>
      <p:sp>
        <p:nvSpPr>
          <p:cNvPr id="18" name="Rectangle 17"/>
          <p:cNvSpPr/>
          <p:nvPr/>
        </p:nvSpPr>
        <p:spPr>
          <a:xfrm>
            <a:off x="5939843" y="246170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graphicFrame>
        <p:nvGraphicFramePr>
          <p:cNvPr id="10" name="Table 9"/>
          <p:cNvGraphicFramePr>
            <a:graphicFrameLocks noGrp="1"/>
          </p:cNvGraphicFramePr>
          <p:nvPr>
            <p:extLst>
              <p:ext uri="{D42A27DB-BD31-4B8C-83A1-F6EECF244321}">
                <p14:modId xmlns:p14="http://schemas.microsoft.com/office/powerpoint/2010/main" val="2978808351"/>
              </p:ext>
            </p:extLst>
          </p:nvPr>
        </p:nvGraphicFramePr>
        <p:xfrm>
          <a:off x="879000" y="1607059"/>
          <a:ext cx="1219200" cy="4373880"/>
        </p:xfrm>
        <a:graphic>
          <a:graphicData uri="http://schemas.openxmlformats.org/drawingml/2006/table">
            <a:tbl>
              <a:tblPr>
                <a:tableStyleId>{5940675A-B579-460E-94D1-54222C63F5DA}</a:tableStyleId>
              </a:tblPr>
              <a:tblGrid>
                <a:gridCol w="609600">
                  <a:extLst>
                    <a:ext uri="{9D8B030D-6E8A-4147-A177-3AD203B41FA5}">
                      <a16:colId xmlns:a16="http://schemas.microsoft.com/office/drawing/2014/main" val="1657787954"/>
                    </a:ext>
                  </a:extLst>
                </a:gridCol>
                <a:gridCol w="609600">
                  <a:extLst>
                    <a:ext uri="{9D8B030D-6E8A-4147-A177-3AD203B41FA5}">
                      <a16:colId xmlns:a16="http://schemas.microsoft.com/office/drawing/2014/main" val="1833653373"/>
                    </a:ext>
                  </a:extLst>
                </a:gridCol>
              </a:tblGrid>
              <a:tr h="280035">
                <a:tc>
                  <a:txBody>
                    <a:bodyPr/>
                    <a:lstStyle/>
                    <a:p>
                      <a:pPr algn="ctr" fontAlgn="ctr"/>
                      <a:r>
                        <a:rPr lang="en-US" sz="2000" b="1" u="none" strike="noStrike">
                          <a:effectLst/>
                        </a:rPr>
                        <a:t>x</a:t>
                      </a:r>
                      <a:endParaRPr lang="en-US" sz="2000" b="1" i="0" u="none" strike="noStrike">
                        <a:solidFill>
                          <a:srgbClr val="1B1B1B"/>
                        </a:solidFill>
                        <a:effectLst/>
                        <a:latin typeface="Segoe UI" panose="020B0502040204020203" pitchFamily="34" charset="0"/>
                      </a:endParaRPr>
                    </a:p>
                  </a:txBody>
                  <a:tcPr marL="7620" marR="7620" marT="7620" marB="0" anchor="ctr">
                    <a:solidFill>
                      <a:schemeClr val="accent4">
                        <a:lumMod val="20000"/>
                        <a:lumOff val="80000"/>
                      </a:schemeClr>
                    </a:solidFill>
                  </a:tcPr>
                </a:tc>
                <a:tc>
                  <a:txBody>
                    <a:bodyPr/>
                    <a:lstStyle/>
                    <a:p>
                      <a:pPr algn="ctr" fontAlgn="ctr"/>
                      <a:r>
                        <a:rPr lang="en-US" sz="2000" b="1" u="none" strike="noStrike">
                          <a:effectLst/>
                        </a:rPr>
                        <a:t>y</a:t>
                      </a:r>
                      <a:endParaRPr lang="en-US" sz="2000" b="1" i="0" u="none" strike="noStrike">
                        <a:solidFill>
                          <a:srgbClr val="1B1B1B"/>
                        </a:solidFill>
                        <a:effectLst/>
                        <a:latin typeface="Segoe UI" panose="020B0502040204020203"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74167596"/>
                  </a:ext>
                </a:extLst>
              </a:tr>
              <a:tr h="280035">
                <a:tc>
                  <a:txBody>
                    <a:bodyPr/>
                    <a:lstStyle/>
                    <a:p>
                      <a:pPr algn="r" fontAlgn="ctr"/>
                      <a:r>
                        <a:rPr lang="en-US" sz="2000" u="none" strike="noStrike">
                          <a:effectLst/>
                        </a:rPr>
                        <a:t>73.5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1.49</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30374658"/>
                  </a:ext>
                </a:extLst>
              </a:tr>
              <a:tr h="280035">
                <a:tc>
                  <a:txBody>
                    <a:bodyPr/>
                    <a:lstStyle/>
                    <a:p>
                      <a:pPr algn="r" fontAlgn="ctr"/>
                      <a:r>
                        <a:rPr lang="en-US" sz="2000" u="none" strike="noStrike">
                          <a:effectLst/>
                        </a:rPr>
                        <a:t>75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00970703"/>
                  </a:ext>
                </a:extLst>
              </a:tr>
              <a:tr h="280035">
                <a:tc>
                  <a:txBody>
                    <a:bodyPr/>
                    <a:lstStyle/>
                    <a:p>
                      <a:pPr algn="r" fontAlgn="ctr"/>
                      <a:r>
                        <a:rPr lang="en-US" sz="2000" u="none" strike="noStrike">
                          <a:effectLst/>
                        </a:rPr>
                        <a:t>76.5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1.51</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825637494"/>
                  </a:ext>
                </a:extLst>
              </a:tr>
              <a:tr h="280035">
                <a:tc>
                  <a:txBody>
                    <a:bodyPr/>
                    <a:lstStyle/>
                    <a:p>
                      <a:pPr algn="r" fontAlgn="ctr"/>
                      <a:r>
                        <a:rPr lang="en-US" sz="2000" u="none" strike="noStrike">
                          <a:effectLst/>
                        </a:rPr>
                        <a:t>79</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1.54</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943350284"/>
                  </a:ext>
                </a:extLst>
              </a:tr>
              <a:tr h="280035">
                <a:tc>
                  <a:txBody>
                    <a:bodyPr/>
                    <a:lstStyle/>
                    <a:p>
                      <a:pPr algn="r" fontAlgn="ctr"/>
                      <a:r>
                        <a:rPr lang="en-US" sz="2000" u="none" strike="noStrike">
                          <a:effectLst/>
                        </a:rPr>
                        <a:t>81.5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1.58</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917423738"/>
                  </a:ext>
                </a:extLst>
              </a:tr>
              <a:tr h="280035">
                <a:tc>
                  <a:txBody>
                    <a:bodyPr/>
                    <a:lstStyle/>
                    <a:p>
                      <a:pPr algn="r" fontAlgn="ctr"/>
                      <a:r>
                        <a:rPr lang="en-US" sz="2000" u="none" strike="noStrike">
                          <a:effectLst/>
                        </a:rPr>
                        <a:t>82.5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1.59</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708367730"/>
                  </a:ext>
                </a:extLst>
              </a:tr>
              <a:tr h="280035">
                <a:tc>
                  <a:txBody>
                    <a:bodyPr/>
                    <a:lstStyle/>
                    <a:p>
                      <a:pPr algn="r" fontAlgn="ctr"/>
                      <a:r>
                        <a:rPr lang="en-US" sz="2000" u="none" strike="noStrike">
                          <a:effectLst/>
                        </a:rPr>
                        <a:t>84</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490526791"/>
                  </a:ext>
                </a:extLst>
              </a:tr>
              <a:tr h="280035">
                <a:tc>
                  <a:txBody>
                    <a:bodyPr/>
                    <a:lstStyle/>
                    <a:p>
                      <a:pPr algn="r" fontAlgn="ctr"/>
                      <a:r>
                        <a:rPr lang="en-US" sz="2000" u="none" strike="noStrike">
                          <a:effectLst/>
                        </a:rPr>
                        <a:t>85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1.62</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05854037"/>
                  </a:ext>
                </a:extLst>
              </a:tr>
              <a:tr h="280035">
                <a:tc>
                  <a:txBody>
                    <a:bodyPr/>
                    <a:lstStyle/>
                    <a:p>
                      <a:pPr algn="r" fontAlgn="ctr"/>
                      <a:r>
                        <a:rPr lang="en-US" sz="2000" u="none" strike="noStrike">
                          <a:effectLst/>
                        </a:rPr>
                        <a:t>86.5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1.63</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946466636"/>
                  </a:ext>
                </a:extLst>
              </a:tr>
              <a:tr h="280035">
                <a:tc>
                  <a:txBody>
                    <a:bodyPr/>
                    <a:lstStyle/>
                    <a:p>
                      <a:pPr algn="r" fontAlgn="ctr"/>
                      <a:r>
                        <a:rPr lang="en-US" sz="2000" u="none" strike="noStrike">
                          <a:effectLst/>
                        </a:rPr>
                        <a:t>87.5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1.64</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620464495"/>
                  </a:ext>
                </a:extLst>
              </a:tr>
              <a:tr h="280035">
                <a:tc>
                  <a:txBody>
                    <a:bodyPr/>
                    <a:lstStyle/>
                    <a:p>
                      <a:pPr algn="r" fontAlgn="ctr"/>
                      <a:r>
                        <a:rPr lang="en-US" sz="2000" u="none" strike="noStrike">
                          <a:effectLst/>
                        </a:rPr>
                        <a:t>89</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1.66</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60523030"/>
                  </a:ext>
                </a:extLst>
              </a:tr>
              <a:tr h="280035">
                <a:tc>
                  <a:txBody>
                    <a:bodyPr/>
                    <a:lstStyle/>
                    <a:p>
                      <a:pPr algn="r" fontAlgn="ctr"/>
                      <a:r>
                        <a:rPr lang="en-US" sz="2000" u="none" strike="noStrike">
                          <a:effectLst/>
                        </a:rPr>
                        <a:t>90</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1.67</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75813339"/>
                  </a:ext>
                </a:extLst>
              </a:tr>
              <a:tr h="280035">
                <a:tc>
                  <a:txBody>
                    <a:bodyPr/>
                    <a:lstStyle/>
                    <a:p>
                      <a:pPr algn="r" fontAlgn="ctr"/>
                      <a:r>
                        <a:rPr lang="en-US" sz="2000" u="none" strike="noStrike">
                          <a:effectLst/>
                        </a:rPr>
                        <a:t>91.5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1.68</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963114"/>
                  </a:ext>
                </a:extLst>
              </a:tr>
            </a:tbl>
          </a:graphicData>
        </a:graphic>
      </p:graphicFrame>
    </p:spTree>
    <p:extLst>
      <p:ext uri="{BB962C8B-B14F-4D97-AF65-F5344CB8AC3E}">
        <p14:creationId xmlns:p14="http://schemas.microsoft.com/office/powerpoint/2010/main" val="258418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2: Các công thức </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920411" y="1449568"/>
            <a:ext cx="9541189" cy="4927936"/>
          </a:xfrm>
          <a:prstGeom prst="rect">
            <a:avLst/>
          </a:prstGeom>
        </p:spPr>
      </p:pic>
    </p:spTree>
    <p:extLst>
      <p:ext uri="{BB962C8B-B14F-4D97-AF65-F5344CB8AC3E}">
        <p14:creationId xmlns:p14="http://schemas.microsoft.com/office/powerpoint/2010/main" val="120863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Sinh viên nắm được lý thuyết về Linear Regression, Logistic Regression, nhóm các mô hình </a:t>
            </a:r>
            <a:r>
              <a:rPr lang="vi-VN" sz="2800">
                <a:latin typeface="Cambria" panose="02040503050406030204" pitchFamily="18" charset="0"/>
              </a:rPr>
              <a:t>Classification</a:t>
            </a:r>
            <a:endParaRPr lang="en-US" sz="280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Triển khai được các mã lệnh Python và các ngôn ngữ lập trình khác như C#, java cho các giải thuật máy học liên quan tới Linear Regression, Logistic Regression, </a:t>
            </a:r>
            <a:r>
              <a:rPr lang="vi-VN" sz="2800">
                <a:latin typeface="Cambria" panose="02040503050406030204" pitchFamily="18" charset="0"/>
              </a:rPr>
              <a:t>Classification</a:t>
            </a:r>
            <a:endParaRPr lang="en-US" sz="2800">
              <a:latin typeface="Cambria" panose="02040503050406030204" pitchFamily="18" charset="0"/>
            </a:endParaRPr>
          </a:p>
          <a:p>
            <a:pPr algn="just">
              <a:buFont typeface="Wingdings" panose="05000000000000000000" pitchFamily="2" charset="2"/>
              <a:buChar char="ü"/>
            </a:pP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2: Các kết quả</a:t>
            </a:r>
            <a:endParaRPr lang="en-US" sz="2800">
              <a:latin typeface="Cambria" panose="02040503050406030204" pitchFamily="18" charset="0"/>
            </a:endParaRPr>
          </a:p>
        </p:txBody>
      </p:sp>
      <p:pic>
        <p:nvPicPr>
          <p:cNvPr id="10" name="Picture 9"/>
          <p:cNvPicPr>
            <a:picLocks noChangeAspect="1"/>
          </p:cNvPicPr>
          <p:nvPr/>
        </p:nvPicPr>
        <p:blipFill>
          <a:blip r:embed="rId3"/>
          <a:stretch>
            <a:fillRect/>
          </a:stretch>
        </p:blipFill>
        <p:spPr>
          <a:xfrm>
            <a:off x="4303456" y="935251"/>
            <a:ext cx="5294144" cy="5369873"/>
          </a:xfrm>
          <a:prstGeom prst="rect">
            <a:avLst/>
          </a:prstGeom>
        </p:spPr>
      </p:pic>
    </p:spTree>
    <p:extLst>
      <p:ext uri="{BB962C8B-B14F-4D97-AF65-F5344CB8AC3E}">
        <p14:creationId xmlns:p14="http://schemas.microsoft.com/office/powerpoint/2010/main" val="1743326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2: Lắp ráp vào công thức</a:t>
            </a:r>
            <a:endParaRPr lang="en-US" sz="2800">
              <a:latin typeface="Cambria" panose="02040503050406030204" pitchFamily="18" charset="0"/>
            </a:endParaRPr>
          </a:p>
        </p:txBody>
      </p:sp>
      <p:sp>
        <p:nvSpPr>
          <p:cNvPr id="12" name="Rectangle 11"/>
          <p:cNvSpPr/>
          <p:nvPr/>
        </p:nvSpPr>
        <p:spPr>
          <a:xfrm>
            <a:off x="6206243" y="101439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pic>
        <p:nvPicPr>
          <p:cNvPr id="8" name="Picture 7"/>
          <p:cNvPicPr>
            <a:picLocks noChangeAspect="1"/>
          </p:cNvPicPr>
          <p:nvPr/>
        </p:nvPicPr>
        <p:blipFill>
          <a:blip r:embed="rId3"/>
          <a:stretch>
            <a:fillRect/>
          </a:stretch>
        </p:blipFill>
        <p:spPr>
          <a:xfrm>
            <a:off x="958532" y="1442866"/>
            <a:ext cx="9531868" cy="4904993"/>
          </a:xfrm>
          <a:prstGeom prst="rect">
            <a:avLst/>
          </a:prstGeom>
        </p:spPr>
      </p:pic>
    </p:spTree>
    <p:extLst>
      <p:ext uri="{BB962C8B-B14F-4D97-AF65-F5344CB8AC3E}">
        <p14:creationId xmlns:p14="http://schemas.microsoft.com/office/powerpoint/2010/main" val="2540051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2: Lắp ráp vào công thức</a:t>
            </a:r>
            <a:endParaRPr lang="en-US" sz="2800">
              <a:latin typeface="Cambria" panose="02040503050406030204" pitchFamily="18" charset="0"/>
            </a:endParaRPr>
          </a:p>
        </p:txBody>
      </p:sp>
      <p:sp>
        <p:nvSpPr>
          <p:cNvPr id="12" name="Rectangle 11"/>
          <p:cNvSpPr/>
          <p:nvPr/>
        </p:nvSpPr>
        <p:spPr>
          <a:xfrm>
            <a:off x="6206243" y="101439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pic>
        <p:nvPicPr>
          <p:cNvPr id="8" name="Picture 7"/>
          <p:cNvPicPr>
            <a:picLocks noChangeAspect="1"/>
          </p:cNvPicPr>
          <p:nvPr/>
        </p:nvPicPr>
        <p:blipFill>
          <a:blip r:embed="rId3"/>
          <a:stretch>
            <a:fillRect/>
          </a:stretch>
        </p:blipFill>
        <p:spPr>
          <a:xfrm>
            <a:off x="1033327" y="1510338"/>
            <a:ext cx="2703473" cy="4894972"/>
          </a:xfrm>
          <a:prstGeom prst="rect">
            <a:avLst/>
          </a:prstGeom>
        </p:spPr>
      </p:pic>
      <p:pic>
        <p:nvPicPr>
          <p:cNvPr id="10" name="Picture 9"/>
          <p:cNvPicPr>
            <a:picLocks noChangeAspect="1"/>
          </p:cNvPicPr>
          <p:nvPr/>
        </p:nvPicPr>
        <p:blipFill>
          <a:blip r:embed="rId4"/>
          <a:stretch>
            <a:fillRect/>
          </a:stretch>
        </p:blipFill>
        <p:spPr>
          <a:xfrm>
            <a:off x="4622530" y="1720508"/>
            <a:ext cx="6690940" cy="4183743"/>
          </a:xfrm>
          <a:prstGeom prst="rect">
            <a:avLst/>
          </a:prstGeom>
        </p:spPr>
      </p:pic>
    </p:spTree>
    <p:extLst>
      <p:ext uri="{BB962C8B-B14F-4D97-AF65-F5344CB8AC3E}">
        <p14:creationId xmlns:p14="http://schemas.microsoft.com/office/powerpoint/2010/main" val="109592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Ví dụ 2: thử nghiệm bằng Python</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1" name="Picture 10">
            <a:extLst>
              <a:ext uri="{FF2B5EF4-FFF2-40B4-BE49-F238E27FC236}">
                <a16:creationId xmlns:a16="http://schemas.microsoft.com/office/drawing/2014/main" id="{A9E1DDD7-61CC-91CE-4549-B62017102D70}"/>
              </a:ext>
            </a:extLst>
          </p:cNvPr>
          <p:cNvPicPr>
            <a:picLocks noChangeAspect="1"/>
          </p:cNvPicPr>
          <p:nvPr/>
        </p:nvPicPr>
        <p:blipFill>
          <a:blip r:embed="rId3"/>
          <a:stretch>
            <a:fillRect/>
          </a:stretch>
        </p:blipFill>
        <p:spPr>
          <a:xfrm>
            <a:off x="586433" y="811622"/>
            <a:ext cx="6631934" cy="5514023"/>
          </a:xfrm>
          <a:prstGeom prst="rect">
            <a:avLst/>
          </a:prstGeom>
        </p:spPr>
      </p:pic>
      <p:sp>
        <p:nvSpPr>
          <p:cNvPr id="14" name="TextBox 13"/>
          <p:cNvSpPr txBox="1"/>
          <p:nvPr/>
        </p:nvSpPr>
        <p:spPr>
          <a:xfrm>
            <a:off x="7297904" y="617580"/>
            <a:ext cx="4721164" cy="461665"/>
          </a:xfrm>
          <a:prstGeom prst="rect">
            <a:avLst/>
          </a:prstGeom>
          <a:noFill/>
        </p:spPr>
        <p:txBody>
          <a:bodyPr wrap="none" rtlCol="0">
            <a:spAutoFit/>
          </a:bodyPr>
          <a:lstStyle/>
          <a:p>
            <a:r>
              <a:rPr lang="en-US" sz="2400"/>
              <a:t>b1, b0 giống như Excel ta đã tính</a:t>
            </a:r>
          </a:p>
        </p:txBody>
      </p:sp>
      <p:pic>
        <p:nvPicPr>
          <p:cNvPr id="15" name="Picture 14">
            <a:extLst>
              <a:ext uri="{FF2B5EF4-FFF2-40B4-BE49-F238E27FC236}">
                <a16:creationId xmlns:a16="http://schemas.microsoft.com/office/drawing/2014/main" id="{6BAF41CA-40FF-2FD4-96AA-F37701B22CDA}"/>
              </a:ext>
            </a:extLst>
          </p:cNvPr>
          <p:cNvPicPr>
            <a:picLocks noChangeAspect="1"/>
          </p:cNvPicPr>
          <p:nvPr/>
        </p:nvPicPr>
        <p:blipFill>
          <a:blip r:embed="rId4"/>
          <a:stretch>
            <a:fillRect/>
          </a:stretch>
        </p:blipFill>
        <p:spPr>
          <a:xfrm>
            <a:off x="7671661" y="1065571"/>
            <a:ext cx="3787468" cy="5494496"/>
          </a:xfrm>
          <a:prstGeom prst="rect">
            <a:avLst/>
          </a:prstGeom>
        </p:spPr>
      </p:pic>
      <p:cxnSp>
        <p:nvCxnSpPr>
          <p:cNvPr id="17" name="Straight Arrow Connector 16">
            <a:extLst>
              <a:ext uri="{FF2B5EF4-FFF2-40B4-BE49-F238E27FC236}">
                <a16:creationId xmlns:a16="http://schemas.microsoft.com/office/drawing/2014/main" id="{D97323F2-6BC8-E5DD-64A0-1DE356A79E64}"/>
              </a:ext>
            </a:extLst>
          </p:cNvPr>
          <p:cNvCxnSpPr/>
          <p:nvPr/>
        </p:nvCxnSpPr>
        <p:spPr>
          <a:xfrm>
            <a:off x="2595966" y="5990095"/>
            <a:ext cx="50756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92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Ví dụ 2: thử nghiệm bằng Python</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1" name="Picture 10">
            <a:extLst>
              <a:ext uri="{FF2B5EF4-FFF2-40B4-BE49-F238E27FC236}">
                <a16:creationId xmlns:a16="http://schemas.microsoft.com/office/drawing/2014/main" id="{BACFBD52-E067-1B04-22C8-274ADD884B41}"/>
              </a:ext>
            </a:extLst>
          </p:cNvPr>
          <p:cNvPicPr>
            <a:picLocks noChangeAspect="1"/>
          </p:cNvPicPr>
          <p:nvPr/>
        </p:nvPicPr>
        <p:blipFill>
          <a:blip r:embed="rId3"/>
          <a:stretch>
            <a:fillRect/>
          </a:stretch>
        </p:blipFill>
        <p:spPr>
          <a:xfrm>
            <a:off x="502810" y="861623"/>
            <a:ext cx="5282631" cy="5431510"/>
          </a:xfrm>
          <a:prstGeom prst="rect">
            <a:avLst/>
          </a:prstGeom>
        </p:spPr>
      </p:pic>
      <p:pic>
        <p:nvPicPr>
          <p:cNvPr id="13" name="Picture 12">
            <a:extLst>
              <a:ext uri="{FF2B5EF4-FFF2-40B4-BE49-F238E27FC236}">
                <a16:creationId xmlns:a16="http://schemas.microsoft.com/office/drawing/2014/main" id="{08198E9B-1ADE-6728-690E-D15F2240332B}"/>
              </a:ext>
            </a:extLst>
          </p:cNvPr>
          <p:cNvPicPr>
            <a:picLocks noChangeAspect="1"/>
          </p:cNvPicPr>
          <p:nvPr/>
        </p:nvPicPr>
        <p:blipFill>
          <a:blip r:embed="rId4"/>
          <a:stretch>
            <a:fillRect/>
          </a:stretch>
        </p:blipFill>
        <p:spPr>
          <a:xfrm>
            <a:off x="5931540" y="1185621"/>
            <a:ext cx="6066900" cy="4955992"/>
          </a:xfrm>
          <a:prstGeom prst="rect">
            <a:avLst/>
          </a:prstGeom>
        </p:spPr>
      </p:pic>
    </p:spTree>
    <p:extLst>
      <p:ext uri="{BB962C8B-B14F-4D97-AF65-F5344CB8AC3E}">
        <p14:creationId xmlns:p14="http://schemas.microsoft.com/office/powerpoint/2010/main" val="1878529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017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Huấn luyện mô hình hồi quy tuyến tính bằng sklearn</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885053" y="1427309"/>
            <a:ext cx="7142947" cy="4898337"/>
          </a:xfrm>
          <a:prstGeom prst="rect">
            <a:avLst/>
          </a:prstGeom>
        </p:spPr>
      </p:pic>
    </p:spTree>
    <p:extLst>
      <p:ext uri="{BB962C8B-B14F-4D97-AF65-F5344CB8AC3E}">
        <p14:creationId xmlns:p14="http://schemas.microsoft.com/office/powerpoint/2010/main" val="3851926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017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Huấn luyện mô hình hồi quy tuyến tính bằng sklearn</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808901" y="1466992"/>
            <a:ext cx="7096699" cy="4910512"/>
          </a:xfrm>
          <a:prstGeom prst="rect">
            <a:avLst/>
          </a:prstGeom>
        </p:spPr>
      </p:pic>
      <p:pic>
        <p:nvPicPr>
          <p:cNvPr id="10" name="Picture 9"/>
          <p:cNvPicPr>
            <a:picLocks noChangeAspect="1"/>
          </p:cNvPicPr>
          <p:nvPr/>
        </p:nvPicPr>
        <p:blipFill>
          <a:blip r:embed="rId4"/>
          <a:stretch>
            <a:fillRect/>
          </a:stretch>
        </p:blipFill>
        <p:spPr>
          <a:xfrm>
            <a:off x="7067840" y="2679419"/>
            <a:ext cx="4397121" cy="1889924"/>
          </a:xfrm>
          <a:prstGeom prst="rect">
            <a:avLst/>
          </a:prstGeom>
        </p:spPr>
      </p:pic>
      <p:sp>
        <p:nvSpPr>
          <p:cNvPr id="14" name="Content Placeholder 2">
            <a:extLst>
              <a:ext uri="{FF2B5EF4-FFF2-40B4-BE49-F238E27FC236}">
                <a16:creationId xmlns:a16="http://schemas.microsoft.com/office/drawing/2014/main" id="{8E6E6F45-0E21-2332-E20D-00463EF17E7E}"/>
              </a:ext>
            </a:extLst>
          </p:cNvPr>
          <p:cNvSpPr txBox="1">
            <a:spLocks/>
          </p:cNvSpPr>
          <p:nvPr/>
        </p:nvSpPr>
        <p:spPr>
          <a:xfrm>
            <a:off x="6468765" y="4803717"/>
            <a:ext cx="5595269" cy="14779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a:latin typeface="Cambria" panose="02040503050406030204" pitchFamily="18" charset="0"/>
              </a:rPr>
              <a:t>Ta thấy b1(Coefficent), b0 (Interception) là giống nhau mặc dù thực hiện nhiều cách khác nhau</a:t>
            </a:r>
          </a:p>
        </p:txBody>
      </p:sp>
    </p:spTree>
    <p:extLst>
      <p:ext uri="{BB962C8B-B14F-4D97-AF65-F5344CB8AC3E}">
        <p14:creationId xmlns:p14="http://schemas.microsoft.com/office/powerpoint/2010/main" val="209401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017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Huấn luyện mô hình hồi quy tuyến tính bằng sklearn</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866623" y="1443575"/>
            <a:ext cx="5549708" cy="4959859"/>
          </a:xfrm>
          <a:prstGeom prst="rect">
            <a:avLst/>
          </a:prstGeom>
        </p:spPr>
      </p:pic>
    </p:spTree>
    <p:extLst>
      <p:ext uri="{BB962C8B-B14F-4D97-AF65-F5344CB8AC3E}">
        <p14:creationId xmlns:p14="http://schemas.microsoft.com/office/powerpoint/2010/main" val="2114132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017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Huấn luyện mô hình hồi quy tuyến tính bằng sklearn</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913465" y="1432705"/>
            <a:ext cx="8048722" cy="4970729"/>
          </a:xfrm>
          <a:prstGeom prst="rect">
            <a:avLst/>
          </a:prstGeom>
        </p:spPr>
      </p:pic>
    </p:spTree>
    <p:extLst>
      <p:ext uri="{BB962C8B-B14F-4D97-AF65-F5344CB8AC3E}">
        <p14:creationId xmlns:p14="http://schemas.microsoft.com/office/powerpoint/2010/main" val="1940186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b="1">
                <a:latin typeface="Cambria" panose="02040503050406030204" pitchFamily="18" charset="0"/>
              </a:rPr>
              <a:t>Multiple Linear Regression: </a:t>
            </a:r>
            <a:r>
              <a:rPr lang="vi-VN" sz="2800">
                <a:latin typeface="Cambria" panose="02040503050406030204" pitchFamily="18" charset="0"/>
              </a:rPr>
              <a:t>Mô hình </a:t>
            </a:r>
            <a:r>
              <a:rPr lang="en-US" sz="2800">
                <a:latin typeface="Cambria" panose="02040503050406030204" pitchFamily="18" charset="0"/>
              </a:rPr>
              <a:t>hồi quy tuyến tính đa biến </a:t>
            </a:r>
            <a:r>
              <a:rPr lang="vi-VN" sz="2800">
                <a:latin typeface="Cambria" panose="02040503050406030204" pitchFamily="18" charset="0"/>
              </a:rPr>
              <a:t>có nhiều hơn một biến độc lập, biểu diễn mối quan hệ tuyến tính giữa các biến độc lập và biến phụ thuộc</a:t>
            </a:r>
            <a:r>
              <a:rPr lang="en-US" sz="2800">
                <a:latin typeface="Cambria" panose="02040503050406030204" pitchFamily="18" charset="0"/>
              </a:rPr>
              <a:t>.</a:t>
            </a:r>
          </a:p>
          <a:p>
            <a:pPr algn="just">
              <a:buFont typeface="Wingdings" panose="05000000000000000000" pitchFamily="2" charset="2"/>
              <a:buChar char="ü"/>
            </a:pPr>
            <a:r>
              <a:rPr lang="vi-VN" sz="2800">
                <a:latin typeface="Cambria" panose="02040503050406030204" pitchFamily="18" charset="0"/>
              </a:rPr>
              <a:t>Về cơ bản không có sự khác biệt giữa hồi quy tuyến tính 'giản đơn' và 'đa biến'. Cả hai đều làm việc tuân theo nguyên tắc OLS và thuật toán để có được đường hồi quy tối ưu nhất cũng tương tự. Trong trường hợp sau, phương trình hồi quy sẽ có một hình dạng như sau:</a:t>
            </a:r>
            <a:endParaRPr lang="en-US" sz="2800">
              <a:latin typeface="Cambria" panose="02040503050406030204" pitchFamily="18" charset="0"/>
            </a:endParaRPr>
          </a:p>
          <a:p>
            <a:pPr algn="just">
              <a:buFont typeface="Wingdings" panose="05000000000000000000" pitchFamily="2" charset="2"/>
              <a:buChar char="q"/>
            </a:pPr>
            <a:r>
              <a:rPr lang="en-US" sz="2800">
                <a:latin typeface="Cambria" panose="02040503050406030204" pitchFamily="18" charset="0"/>
              </a:rPr>
              <a:t>Công thức chung:</a:t>
            </a:r>
          </a:p>
          <a:p>
            <a:pPr marL="0" indent="0" algn="just">
              <a:buNone/>
            </a:pPr>
            <a:r>
              <a:rPr lang="en-US" sz="2800">
                <a:latin typeface="Cambria" panose="02040503050406030204" pitchFamily="18" charset="0"/>
              </a:rPr>
              <a:t>                                       </a:t>
            </a:r>
            <a:r>
              <a:rPr lang="vi-VN" sz="2800">
                <a:latin typeface="Cambria" panose="02040503050406030204" pitchFamily="18" charset="0"/>
              </a:rPr>
              <a:t>Y=B0+B1*X1+B2*X2+B3*X3.....</a:t>
            </a:r>
            <a:endParaRPr lang="en-US" sz="2800">
              <a:latin typeface="Cambria" panose="02040503050406030204" pitchFamily="18" charset="0"/>
            </a:endParaRPr>
          </a:p>
          <a:p>
            <a:pPr marL="0" indent="0" algn="just">
              <a:buNone/>
            </a:pPr>
            <a:r>
              <a:rPr lang="vi-VN" sz="2800">
                <a:latin typeface="Cambria" panose="02040503050406030204" pitchFamily="18" charset="0"/>
              </a:rPr>
              <a:t>Bi: Các hệ số khác nhau</a:t>
            </a:r>
            <a:endParaRPr lang="en-US" sz="2800">
              <a:latin typeface="Cambria" panose="02040503050406030204" pitchFamily="18" charset="0"/>
            </a:endParaRPr>
          </a:p>
          <a:p>
            <a:pPr marL="0" indent="0" algn="just">
              <a:buNone/>
            </a:pPr>
            <a:r>
              <a:rPr lang="vi-VN" sz="2800">
                <a:latin typeface="Cambria" panose="02040503050406030204" pitchFamily="18" charset="0"/>
              </a:rPr>
              <a:t>Xi: Các biến độc lập khác nhau</a:t>
            </a:r>
          </a:p>
          <a:p>
            <a:pPr algn="just">
              <a:buFont typeface="Wingdings" panose="05000000000000000000" pitchFamily="2" charset="2"/>
              <a:buChar char="ü"/>
            </a:pPr>
            <a:endParaRPr lang="vi-VN" sz="2800">
              <a:latin typeface="Cambria" panose="02040503050406030204" pitchFamily="18" charset="0"/>
            </a:endParaRPr>
          </a:p>
          <a:p>
            <a:pPr algn="just">
              <a:buFont typeface="Wingdings" panose="05000000000000000000" pitchFamily="2" charset="2"/>
              <a:buChar char="ü"/>
            </a:pPr>
            <a:endParaRPr lang="vi-VN" sz="2800">
              <a:latin typeface="Cambria" panose="02040503050406030204" pitchFamily="18" charset="0"/>
            </a:endParaRPr>
          </a:p>
          <a:p>
            <a:pPr algn="just">
              <a:buFont typeface="Wingdings" panose="05000000000000000000" pitchFamily="2" charset="2"/>
              <a:buChar char="ü"/>
            </a:pPr>
            <a:endParaRPr lang="vi-VN" sz="2800">
              <a:latin typeface="Cambria" panose="02040503050406030204" pitchFamily="18" charset="0"/>
            </a:endParaRPr>
          </a:p>
          <a:p>
            <a:pPr algn="just">
              <a:buFont typeface="Wingdings" panose="05000000000000000000" pitchFamily="2" charset="2"/>
              <a:buChar char="ü"/>
            </a:pPr>
            <a:endParaRPr lang="vi-VN" sz="2800" dirty="0">
              <a:latin typeface="Cambria" panose="02040503050406030204" pitchFamily="18" charset="0"/>
            </a:endParaRPr>
          </a:p>
        </p:txBody>
      </p:sp>
    </p:spTree>
    <p:extLst>
      <p:ext uri="{BB962C8B-B14F-4D97-AF65-F5344CB8AC3E}">
        <p14:creationId xmlns:p14="http://schemas.microsoft.com/office/powerpoint/2010/main" val="88965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.1</a:t>
            </a:r>
            <a:r>
              <a:rPr lang="vi-VN" sz="2800" dirty="0">
                <a:latin typeface="Cambria" panose="02040503050406030204" pitchFamily="18" charset="0"/>
              </a:rPr>
              <a:t>. Nhóm giải thuật Linear Regression và ứng dụng</a:t>
            </a:r>
          </a:p>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.2</a:t>
            </a:r>
            <a:r>
              <a:rPr lang="vi-VN" sz="2800" dirty="0">
                <a:latin typeface="Cambria" panose="02040503050406030204" pitchFamily="18" charset="0"/>
              </a:rPr>
              <a:t>. Nhóm giải thuật Logistic Regression và ứng dụng </a:t>
            </a:r>
          </a:p>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.3</a:t>
            </a:r>
            <a:r>
              <a:rPr lang="vi-VN" sz="2800" dirty="0">
                <a:latin typeface="Cambria" panose="02040503050406030204" pitchFamily="18" charset="0"/>
              </a:rPr>
              <a:t>. Nhóm giải thuật Classification và ứng dụng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2062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a:t>
            </a:r>
            <a:endParaRPr lang="en-US" sz="2800">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198522438"/>
              </p:ext>
            </p:extLst>
          </p:nvPr>
        </p:nvGraphicFramePr>
        <p:xfrm>
          <a:off x="677732" y="1489638"/>
          <a:ext cx="3123867" cy="4480560"/>
        </p:xfrm>
        <a:graphic>
          <a:graphicData uri="http://schemas.openxmlformats.org/drawingml/2006/table">
            <a:tbl>
              <a:tblPr>
                <a:tableStyleId>{5940675A-B579-460E-94D1-54222C63F5DA}</a:tableStyleId>
              </a:tblPr>
              <a:tblGrid>
                <a:gridCol w="1041289">
                  <a:extLst>
                    <a:ext uri="{9D8B030D-6E8A-4147-A177-3AD203B41FA5}">
                      <a16:colId xmlns:a16="http://schemas.microsoft.com/office/drawing/2014/main" val="1833915992"/>
                    </a:ext>
                  </a:extLst>
                </a:gridCol>
                <a:gridCol w="1041289">
                  <a:extLst>
                    <a:ext uri="{9D8B030D-6E8A-4147-A177-3AD203B41FA5}">
                      <a16:colId xmlns:a16="http://schemas.microsoft.com/office/drawing/2014/main" val="3526283865"/>
                    </a:ext>
                  </a:extLst>
                </a:gridCol>
                <a:gridCol w="1041289">
                  <a:extLst>
                    <a:ext uri="{9D8B030D-6E8A-4147-A177-3AD203B41FA5}">
                      <a16:colId xmlns:a16="http://schemas.microsoft.com/office/drawing/2014/main" val="700529700"/>
                    </a:ext>
                  </a:extLst>
                </a:gridCol>
              </a:tblGrid>
              <a:tr h="182880">
                <a:tc>
                  <a:txBody>
                    <a:bodyPr/>
                    <a:lstStyle/>
                    <a:p>
                      <a:pPr algn="l" fontAlgn="b"/>
                      <a:r>
                        <a:rPr lang="en-US" sz="2400" u="none" strike="noStrike">
                          <a:effectLst/>
                        </a:rPr>
                        <a:t>Color</a:t>
                      </a:r>
                      <a:endParaRPr lang="en-US" sz="2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400" u="none" strike="noStrike">
                          <a:effectLst/>
                        </a:rPr>
                        <a:t>Quality</a:t>
                      </a:r>
                      <a:endParaRPr lang="en-US" sz="2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400" u="none" strike="noStrike">
                          <a:effectLst/>
                        </a:rPr>
                        <a:t>Price</a:t>
                      </a:r>
                      <a:endParaRPr lang="en-US" sz="24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74542910"/>
                  </a:ext>
                </a:extLst>
              </a:tr>
              <a:tr h="182880">
                <a:tc>
                  <a:txBody>
                    <a:bodyPr/>
                    <a:lstStyle/>
                    <a:p>
                      <a:pPr algn="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65</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09038737"/>
                  </a:ext>
                </a:extLst>
              </a:tr>
              <a:tr h="182880">
                <a:tc>
                  <a:txBody>
                    <a:bodyPr/>
                    <a:lstStyle/>
                    <a:p>
                      <a:pPr algn="r" fontAlgn="b"/>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38</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05951553"/>
                  </a:ext>
                </a:extLst>
              </a:tr>
              <a:tr h="182880">
                <a:tc>
                  <a:txBody>
                    <a:bodyPr/>
                    <a:lstStyle/>
                    <a:p>
                      <a:pPr algn="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51</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0446213"/>
                  </a:ext>
                </a:extLst>
              </a:tr>
              <a:tr h="182880">
                <a:tc>
                  <a:txBody>
                    <a:bodyPr/>
                    <a:lstStyle/>
                    <a:p>
                      <a:pPr algn="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38</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67522295"/>
                  </a:ext>
                </a:extLst>
              </a:tr>
              <a:tr h="182880">
                <a:tc>
                  <a:txBody>
                    <a:bodyPr/>
                    <a:lstStyle/>
                    <a:p>
                      <a:pPr algn="r" fontAlgn="b"/>
                      <a:r>
                        <a:rPr lang="en-US" sz="2400" u="none" strike="noStrike">
                          <a:effectLst/>
                        </a:rPr>
                        <a:t>9</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55</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4417555"/>
                  </a:ext>
                </a:extLst>
              </a:tr>
              <a:tr h="182880">
                <a:tc>
                  <a:txBody>
                    <a:bodyPr/>
                    <a:lstStyle/>
                    <a:p>
                      <a:pPr algn="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43</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2361259"/>
                  </a:ext>
                </a:extLst>
              </a:tr>
              <a:tr h="182880">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25</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644323"/>
                  </a:ext>
                </a:extLst>
              </a:tr>
              <a:tr h="182880">
                <a:tc>
                  <a:txBody>
                    <a:bodyPr/>
                    <a:lstStyle/>
                    <a:p>
                      <a:pPr algn="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33</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4211301"/>
                  </a:ext>
                </a:extLst>
              </a:tr>
              <a:tr h="182880">
                <a:tc>
                  <a:txBody>
                    <a:bodyPr/>
                    <a:lstStyle/>
                    <a:p>
                      <a:pPr algn="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71</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90710476"/>
                  </a:ext>
                </a:extLst>
              </a:tr>
              <a:tr h="182880">
                <a:tc>
                  <a:txBody>
                    <a:bodyPr/>
                    <a:lstStyle/>
                    <a:p>
                      <a:pPr algn="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51</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4890891"/>
                  </a:ext>
                </a:extLst>
              </a:tr>
              <a:tr h="182880">
                <a:tc>
                  <a:txBody>
                    <a:bodyPr/>
                    <a:lstStyle/>
                    <a:p>
                      <a:pPr algn="r" fontAlgn="b"/>
                      <a:r>
                        <a:rPr lang="en-US" sz="2400" u="none" strike="noStrike">
                          <a:effectLst/>
                        </a:rPr>
                        <a:t>9</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49</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40807719"/>
                  </a:ext>
                </a:extLst>
              </a:tr>
            </a:tbl>
          </a:graphicData>
        </a:graphic>
      </p:graphicFrame>
      <p:sp>
        <p:nvSpPr>
          <p:cNvPr id="12" name="TextBox 11"/>
          <p:cNvSpPr txBox="1"/>
          <p:nvPr/>
        </p:nvSpPr>
        <p:spPr>
          <a:xfrm>
            <a:off x="4240800" y="990936"/>
            <a:ext cx="7745744" cy="4893647"/>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Cho tập dữ liệu gồm có 3 biến Color, Quality, Price. </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Biến độc lập: Color, Quality</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Biến phụ thuộc: Price</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Dùng hồi quy tuyến tính để tính Price predicted</a:t>
            </a:r>
          </a:p>
          <a:p>
            <a:pPr algn="just"/>
            <a:r>
              <a:rPr lang="en-US" sz="2400">
                <a:latin typeface="Times New Roman" panose="02020603050405020304" pitchFamily="18" charset="0"/>
                <a:cs typeface="Times New Roman" panose="02020603050405020304" pitchFamily="18" charset="0"/>
              </a:rPr>
              <a:t>Để cho nhanh và dễ hiểu, chúng ta thực hiện trong Excel trước.</a:t>
            </a:r>
          </a:p>
          <a:p>
            <a:pPr marL="342900" indent="-342900" algn="just">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Cần tính 4 đại lượng:</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(X'X)		</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(X'X)_inv		</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(X'Y)</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B_hat</a:t>
            </a:r>
          </a:p>
          <a:p>
            <a:pPr marL="342900" indent="-342900" algn="just">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Sau đó lắp ráp công thức:</a:t>
            </a:r>
          </a:p>
          <a:p>
            <a:pPr marL="342900" indent="-342900" algn="just">
              <a:buFont typeface="Wingdings" panose="05000000000000000000" pitchFamily="2" charset="2"/>
              <a:buChar char="q"/>
            </a:pPr>
            <a:endParaRPr lang="en-US" sz="2400">
              <a:latin typeface="Times New Roman" panose="02020603050405020304" pitchFamily="18" charset="0"/>
              <a:cs typeface="Times New Roman" panose="02020603050405020304" pitchFamily="18" charset="0"/>
            </a:endParaRPr>
          </a:p>
        </p:txBody>
      </p:sp>
      <p:sp>
        <p:nvSpPr>
          <p:cNvPr id="9" name="Rectangle 8"/>
          <p:cNvSpPr/>
          <p:nvPr/>
        </p:nvSpPr>
        <p:spPr>
          <a:xfrm>
            <a:off x="5233492" y="5481131"/>
            <a:ext cx="4216219" cy="461665"/>
          </a:xfrm>
          <a:prstGeom prst="rect">
            <a:avLst/>
          </a:prstGeom>
        </p:spPr>
        <p:txBody>
          <a:bodyPr wrap="none">
            <a:spAutoFit/>
          </a:bodyPr>
          <a:lstStyle/>
          <a:p>
            <a:pPr marL="0" indent="0" algn="just">
              <a:buNone/>
            </a:pPr>
            <a:r>
              <a:rPr lang="vi-VN" sz="2400">
                <a:latin typeface="Cambria" panose="02040503050406030204" pitchFamily="18" charset="0"/>
              </a:rPr>
              <a:t>Y=B0+B1*X1+B2*X2+B3*X3.....</a:t>
            </a:r>
            <a:endParaRPr lang="en-US" sz="2400">
              <a:latin typeface="Cambria" panose="02040503050406030204" pitchFamily="18" charset="0"/>
            </a:endParaRPr>
          </a:p>
        </p:txBody>
      </p:sp>
    </p:spTree>
    <p:extLst>
      <p:ext uri="{BB962C8B-B14F-4D97-AF65-F5344CB8AC3E}">
        <p14:creationId xmlns:p14="http://schemas.microsoft.com/office/powerpoint/2010/main" val="88829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3836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a:t>
            </a:r>
            <a:r>
              <a:rPr lang="en-US" sz="2800">
                <a:latin typeface="Times New Roman" panose="02020603050405020304" pitchFamily="18" charset="0"/>
                <a:cs typeface="Times New Roman" panose="02020603050405020304" pitchFamily="18" charset="0"/>
              </a:rPr>
              <a:t>Chèn cột x0 có giá trị như hình:</a:t>
            </a:r>
          </a:p>
          <a:p>
            <a:pPr algn="just">
              <a:buFont typeface="Wingdings" panose="05000000000000000000" pitchFamily="2" charset="2"/>
              <a:buChar char="v"/>
            </a:pPr>
            <a:endParaRPr lang="en-US" sz="2800">
              <a:latin typeface="Cambria" panose="02040503050406030204" pitchFamily="18" charset="0"/>
            </a:endParaRPr>
          </a:p>
        </p:txBody>
      </p:sp>
      <p:pic>
        <p:nvPicPr>
          <p:cNvPr id="14" name="Picture 13"/>
          <p:cNvPicPr>
            <a:picLocks noChangeAspect="1"/>
          </p:cNvPicPr>
          <p:nvPr/>
        </p:nvPicPr>
        <p:blipFill>
          <a:blip r:embed="rId3"/>
          <a:stretch>
            <a:fillRect/>
          </a:stretch>
        </p:blipFill>
        <p:spPr>
          <a:xfrm>
            <a:off x="2180913" y="1720508"/>
            <a:ext cx="6850974" cy="3490262"/>
          </a:xfrm>
          <a:prstGeom prst="rect">
            <a:avLst/>
          </a:prstGeom>
        </p:spPr>
      </p:pic>
    </p:spTree>
    <p:extLst>
      <p:ext uri="{BB962C8B-B14F-4D97-AF65-F5344CB8AC3E}">
        <p14:creationId xmlns:p14="http://schemas.microsoft.com/office/powerpoint/2010/main" val="1405211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2062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a:t>
            </a:r>
            <a:endParaRPr lang="en-US" sz="2800">
              <a:latin typeface="Cambria" panose="02040503050406030204" pitchFamily="18" charset="0"/>
            </a:endParaRPr>
          </a:p>
        </p:txBody>
      </p:sp>
      <p:sp>
        <p:nvSpPr>
          <p:cNvPr id="17" name="TextBox 16"/>
          <p:cNvSpPr txBox="1"/>
          <p:nvPr/>
        </p:nvSpPr>
        <p:spPr>
          <a:xfrm>
            <a:off x="457200" y="1463143"/>
            <a:ext cx="7745744" cy="461665"/>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Tính (X'X)</a:t>
            </a:r>
          </a:p>
        </p:txBody>
      </p:sp>
      <p:sp>
        <p:nvSpPr>
          <p:cNvPr id="15" name="TextBox 14"/>
          <p:cNvSpPr txBox="1"/>
          <p:nvPr/>
        </p:nvSpPr>
        <p:spPr>
          <a:xfrm>
            <a:off x="3765600" y="1463143"/>
            <a:ext cx="7745744"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Nhập công thức, lựa chọn các cột như hình và nhấn Enter</a:t>
            </a:r>
          </a:p>
        </p:txBody>
      </p:sp>
      <p:pic>
        <p:nvPicPr>
          <p:cNvPr id="9" name="Picture 8"/>
          <p:cNvPicPr>
            <a:picLocks noChangeAspect="1"/>
          </p:cNvPicPr>
          <p:nvPr/>
        </p:nvPicPr>
        <p:blipFill>
          <a:blip r:embed="rId3"/>
          <a:stretch>
            <a:fillRect/>
          </a:stretch>
        </p:blipFill>
        <p:spPr>
          <a:xfrm>
            <a:off x="2251846" y="2324620"/>
            <a:ext cx="7933107" cy="3231160"/>
          </a:xfrm>
          <a:prstGeom prst="rect">
            <a:avLst/>
          </a:prstGeom>
        </p:spPr>
      </p:pic>
      <p:pic>
        <p:nvPicPr>
          <p:cNvPr id="11" name="Picture 10">
            <a:extLst>
              <a:ext uri="{FF2B5EF4-FFF2-40B4-BE49-F238E27FC236}">
                <a16:creationId xmlns:a16="http://schemas.microsoft.com/office/drawing/2014/main" id="{D992DE01-3BAA-D12C-EF1B-1C23398B62E0}"/>
              </a:ext>
            </a:extLst>
          </p:cNvPr>
          <p:cNvPicPr>
            <a:picLocks noChangeAspect="1"/>
          </p:cNvPicPr>
          <p:nvPr/>
        </p:nvPicPr>
        <p:blipFill>
          <a:blip r:embed="rId4"/>
          <a:stretch>
            <a:fillRect/>
          </a:stretch>
        </p:blipFill>
        <p:spPr>
          <a:xfrm>
            <a:off x="7033814" y="2898291"/>
            <a:ext cx="2451149" cy="472481"/>
          </a:xfrm>
          <a:prstGeom prst="rect">
            <a:avLst/>
          </a:prstGeom>
        </p:spPr>
      </p:pic>
      <p:pic>
        <p:nvPicPr>
          <p:cNvPr id="12" name="Picture 11">
            <a:extLst>
              <a:ext uri="{FF2B5EF4-FFF2-40B4-BE49-F238E27FC236}">
                <a16:creationId xmlns:a16="http://schemas.microsoft.com/office/drawing/2014/main" id="{CE319DFE-D5C6-9F45-A055-B5F564FAA083}"/>
              </a:ext>
            </a:extLst>
          </p:cNvPr>
          <p:cNvPicPr>
            <a:picLocks noChangeAspect="1"/>
          </p:cNvPicPr>
          <p:nvPr/>
        </p:nvPicPr>
        <p:blipFill>
          <a:blip r:embed="rId4"/>
          <a:stretch>
            <a:fillRect/>
          </a:stretch>
        </p:blipFill>
        <p:spPr>
          <a:xfrm>
            <a:off x="7033814" y="3595473"/>
            <a:ext cx="2451149" cy="472481"/>
          </a:xfrm>
          <a:prstGeom prst="rect">
            <a:avLst/>
          </a:prstGeom>
        </p:spPr>
      </p:pic>
    </p:spTree>
    <p:extLst>
      <p:ext uri="{BB962C8B-B14F-4D97-AF65-F5344CB8AC3E}">
        <p14:creationId xmlns:p14="http://schemas.microsoft.com/office/powerpoint/2010/main" val="1647330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245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a:t>
            </a:r>
            <a:r>
              <a:rPr lang="en-US" sz="2800">
                <a:latin typeface="Times New Roman" panose="02020603050405020304" pitchFamily="18" charset="0"/>
                <a:cs typeface="Times New Roman" panose="02020603050405020304" pitchFamily="18" charset="0"/>
              </a:rPr>
              <a:t>Tính (X'X)</a:t>
            </a:r>
          </a:p>
          <a:p>
            <a:pPr algn="just">
              <a:buFont typeface="Wingdings" panose="05000000000000000000" pitchFamily="2" charset="2"/>
              <a:buChar char="v"/>
            </a:pPr>
            <a:endParaRPr lang="en-US" sz="2800">
              <a:latin typeface="Cambria" panose="02040503050406030204" pitchFamily="18" charset="0"/>
            </a:endParaRPr>
          </a:p>
        </p:txBody>
      </p:sp>
      <p:grpSp>
        <p:nvGrpSpPr>
          <p:cNvPr id="8" name="Group 7">
            <a:extLst>
              <a:ext uri="{FF2B5EF4-FFF2-40B4-BE49-F238E27FC236}">
                <a16:creationId xmlns:a16="http://schemas.microsoft.com/office/drawing/2014/main" id="{59048EC2-FFE7-4104-5F76-AE0F52859BEE}"/>
              </a:ext>
            </a:extLst>
          </p:cNvPr>
          <p:cNvGrpSpPr/>
          <p:nvPr/>
        </p:nvGrpSpPr>
        <p:grpSpPr>
          <a:xfrm>
            <a:off x="932338" y="1826338"/>
            <a:ext cx="10615006" cy="3612193"/>
            <a:chOff x="932338" y="1826338"/>
            <a:chExt cx="10615006" cy="3612193"/>
          </a:xfrm>
        </p:grpSpPr>
        <p:pic>
          <p:nvPicPr>
            <p:cNvPr id="13" name="Picture 12"/>
            <p:cNvPicPr>
              <a:picLocks noChangeAspect="1"/>
            </p:cNvPicPr>
            <p:nvPr/>
          </p:nvPicPr>
          <p:blipFill>
            <a:blip r:embed="rId3"/>
            <a:stretch>
              <a:fillRect/>
            </a:stretch>
          </p:blipFill>
          <p:spPr>
            <a:xfrm>
              <a:off x="932338" y="1826338"/>
              <a:ext cx="9045724" cy="3612193"/>
            </a:xfrm>
            <a:prstGeom prst="rect">
              <a:avLst/>
            </a:prstGeom>
          </p:spPr>
        </p:pic>
        <p:sp>
          <p:nvSpPr>
            <p:cNvPr id="14" name="TextBox 13"/>
            <p:cNvSpPr txBox="1"/>
            <p:nvPr/>
          </p:nvSpPr>
          <p:spPr>
            <a:xfrm>
              <a:off x="6516000" y="3203166"/>
              <a:ext cx="4017600"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(01) #VALUE! Sẽ xuất hiện</a:t>
              </a:r>
            </a:p>
          </p:txBody>
        </p:sp>
        <p:sp>
          <p:nvSpPr>
            <p:cNvPr id="15" name="TextBox 14"/>
            <p:cNvSpPr txBox="1"/>
            <p:nvPr/>
          </p:nvSpPr>
          <p:spPr>
            <a:xfrm>
              <a:off x="6190832" y="3779819"/>
              <a:ext cx="5356512" cy="830997"/>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(02) Bôi đen ma trận 3x3 vì có 3 biến độc lập bao gồm x0</a:t>
              </a:r>
            </a:p>
          </p:txBody>
        </p:sp>
        <p:sp>
          <p:nvSpPr>
            <p:cNvPr id="16" name="TextBox 15"/>
            <p:cNvSpPr txBox="1"/>
            <p:nvPr/>
          </p:nvSpPr>
          <p:spPr>
            <a:xfrm>
              <a:off x="4269600" y="1826338"/>
              <a:ext cx="4492800"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(03) Nhấn CTRL+SHIFT+ENTER</a:t>
              </a:r>
            </a:p>
          </p:txBody>
        </p:sp>
        <p:cxnSp>
          <p:nvCxnSpPr>
            <p:cNvPr id="12" name="Straight Arrow Connector 11"/>
            <p:cNvCxnSpPr>
              <a:stCxn id="16" idx="1"/>
            </p:cNvCxnSpPr>
            <p:nvPr/>
          </p:nvCxnSpPr>
          <p:spPr>
            <a:xfrm flipH="1">
              <a:off x="3787200" y="2057171"/>
              <a:ext cx="482400" cy="162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4201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Kết quả (X</a:t>
            </a:r>
            <a:r>
              <a:rPr lang="en-US" sz="2800">
                <a:latin typeface="Times New Roman" panose="02020603050405020304" pitchFamily="18" charset="0"/>
                <a:cs typeface="Times New Roman" panose="02020603050405020304" pitchFamily="18" charset="0"/>
              </a:rPr>
              <a:t>'</a:t>
            </a:r>
            <a:r>
              <a:rPr lang="en-US" sz="2800" b="1">
                <a:latin typeface="Cambria" panose="02040503050406030204" pitchFamily="18" charset="0"/>
              </a:rPr>
              <a:t>X)</a:t>
            </a:r>
            <a:endParaRPr lang="en-US" sz="2800">
              <a:latin typeface="Cambria" panose="02040503050406030204" pitchFamily="18" charset="0"/>
            </a:endParaRPr>
          </a:p>
        </p:txBody>
      </p:sp>
      <p:pic>
        <p:nvPicPr>
          <p:cNvPr id="11" name="Picture 10"/>
          <p:cNvPicPr>
            <a:picLocks noChangeAspect="1"/>
          </p:cNvPicPr>
          <p:nvPr/>
        </p:nvPicPr>
        <p:blipFill>
          <a:blip r:embed="rId3"/>
          <a:stretch>
            <a:fillRect/>
          </a:stretch>
        </p:blipFill>
        <p:spPr>
          <a:xfrm>
            <a:off x="828932" y="1607059"/>
            <a:ext cx="7437765" cy="3421677"/>
          </a:xfrm>
          <a:prstGeom prst="rect">
            <a:avLst/>
          </a:prstGeom>
        </p:spPr>
      </p:pic>
    </p:spTree>
    <p:extLst>
      <p:ext uri="{BB962C8B-B14F-4D97-AF65-F5344CB8AC3E}">
        <p14:creationId xmlns:p14="http://schemas.microsoft.com/office/powerpoint/2010/main" val="238633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Tính (X</a:t>
            </a:r>
            <a:r>
              <a:rPr lang="en-US" sz="2800">
                <a:latin typeface="Times New Roman" panose="02020603050405020304" pitchFamily="18" charset="0"/>
                <a:cs typeface="Times New Roman" panose="02020603050405020304" pitchFamily="18" charset="0"/>
              </a:rPr>
              <a:t>'</a:t>
            </a:r>
            <a:r>
              <a:rPr lang="en-US" sz="2800" b="1">
                <a:latin typeface="Cambria" panose="02040503050406030204" pitchFamily="18" charset="0"/>
              </a:rPr>
              <a:t>X)_inv</a:t>
            </a:r>
            <a:endParaRPr lang="en-US" sz="2800">
              <a:latin typeface="Cambria" panose="02040503050406030204" pitchFamily="18" charset="0"/>
            </a:endParaRPr>
          </a:p>
        </p:txBody>
      </p:sp>
      <p:pic>
        <p:nvPicPr>
          <p:cNvPr id="11" name="Picture 10"/>
          <p:cNvPicPr>
            <a:picLocks noChangeAspect="1"/>
          </p:cNvPicPr>
          <p:nvPr/>
        </p:nvPicPr>
        <p:blipFill>
          <a:blip r:embed="rId3"/>
          <a:stretch>
            <a:fillRect/>
          </a:stretch>
        </p:blipFill>
        <p:spPr>
          <a:xfrm>
            <a:off x="1184515" y="2194602"/>
            <a:ext cx="7734970" cy="3284505"/>
          </a:xfrm>
          <a:prstGeom prst="rect">
            <a:avLst/>
          </a:prstGeom>
        </p:spPr>
      </p:pic>
      <p:sp>
        <p:nvSpPr>
          <p:cNvPr id="14" name="TextBox 13"/>
          <p:cNvSpPr txBox="1"/>
          <p:nvPr/>
        </p:nvSpPr>
        <p:spPr>
          <a:xfrm>
            <a:off x="3765600" y="1489675"/>
            <a:ext cx="7745744"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Nhập công thức, lựa chọn các cột như hình và nhấn Enter</a:t>
            </a:r>
          </a:p>
        </p:txBody>
      </p:sp>
    </p:spTree>
    <p:extLst>
      <p:ext uri="{BB962C8B-B14F-4D97-AF65-F5344CB8AC3E}">
        <p14:creationId xmlns:p14="http://schemas.microsoft.com/office/powerpoint/2010/main" val="3008049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Tính (X</a:t>
            </a:r>
            <a:r>
              <a:rPr lang="en-US" sz="2800">
                <a:latin typeface="Times New Roman" panose="02020603050405020304" pitchFamily="18" charset="0"/>
                <a:cs typeface="Times New Roman" panose="02020603050405020304" pitchFamily="18" charset="0"/>
              </a:rPr>
              <a:t>'</a:t>
            </a:r>
            <a:r>
              <a:rPr lang="en-US" sz="2800" b="1">
                <a:latin typeface="Cambria" panose="02040503050406030204" pitchFamily="18" charset="0"/>
              </a:rPr>
              <a:t>X)_inv</a:t>
            </a:r>
            <a:endParaRPr lang="en-US" sz="2800">
              <a:latin typeface="Cambria" panose="02040503050406030204" pitchFamily="18" charset="0"/>
            </a:endParaRPr>
          </a:p>
        </p:txBody>
      </p:sp>
      <p:grpSp>
        <p:nvGrpSpPr>
          <p:cNvPr id="9" name="Group 8">
            <a:extLst>
              <a:ext uri="{FF2B5EF4-FFF2-40B4-BE49-F238E27FC236}">
                <a16:creationId xmlns:a16="http://schemas.microsoft.com/office/drawing/2014/main" id="{F4EDF7F7-838C-D73D-5E9F-C4CFAED50EEB}"/>
              </a:ext>
            </a:extLst>
          </p:cNvPr>
          <p:cNvGrpSpPr/>
          <p:nvPr/>
        </p:nvGrpSpPr>
        <p:grpSpPr>
          <a:xfrm>
            <a:off x="1097096" y="1808841"/>
            <a:ext cx="10249960" cy="3704083"/>
            <a:chOff x="1097096" y="1808841"/>
            <a:chExt cx="10249960" cy="3704083"/>
          </a:xfrm>
        </p:grpSpPr>
        <p:pic>
          <p:nvPicPr>
            <p:cNvPr id="8" name="Picture 7"/>
            <p:cNvPicPr>
              <a:picLocks noChangeAspect="1"/>
            </p:cNvPicPr>
            <p:nvPr/>
          </p:nvPicPr>
          <p:blipFill>
            <a:blip r:embed="rId3"/>
            <a:stretch>
              <a:fillRect/>
            </a:stretch>
          </p:blipFill>
          <p:spPr>
            <a:xfrm>
              <a:off x="1097096" y="1808841"/>
              <a:ext cx="9076207" cy="3657917"/>
            </a:xfrm>
            <a:prstGeom prst="rect">
              <a:avLst/>
            </a:prstGeom>
          </p:spPr>
        </p:pic>
        <p:sp>
          <p:nvSpPr>
            <p:cNvPr id="13" name="TextBox 12"/>
            <p:cNvSpPr txBox="1"/>
            <p:nvPr/>
          </p:nvSpPr>
          <p:spPr>
            <a:xfrm>
              <a:off x="6660000" y="4239966"/>
              <a:ext cx="4017600"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(01) Giá trị sẽ xuất hiện</a:t>
              </a:r>
            </a:p>
          </p:txBody>
        </p:sp>
        <p:sp>
          <p:nvSpPr>
            <p:cNvPr id="14" name="TextBox 13"/>
            <p:cNvSpPr txBox="1"/>
            <p:nvPr/>
          </p:nvSpPr>
          <p:spPr>
            <a:xfrm>
              <a:off x="5990544" y="5051259"/>
              <a:ext cx="5356512"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(02) Bôi đen ma trận 3x3 của inv</a:t>
              </a:r>
            </a:p>
          </p:txBody>
        </p:sp>
        <p:sp>
          <p:nvSpPr>
            <p:cNvPr id="15" name="TextBox 14"/>
            <p:cNvSpPr txBox="1"/>
            <p:nvPr/>
          </p:nvSpPr>
          <p:spPr>
            <a:xfrm>
              <a:off x="3427200" y="1885559"/>
              <a:ext cx="4492800"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(03) Nhấn CTRL+SHIFT+ENTER</a:t>
              </a:r>
            </a:p>
          </p:txBody>
        </p:sp>
        <p:cxnSp>
          <p:nvCxnSpPr>
            <p:cNvPr id="16" name="Straight Arrow Connector 15"/>
            <p:cNvCxnSpPr>
              <a:stCxn id="15" idx="1"/>
            </p:cNvCxnSpPr>
            <p:nvPr/>
          </p:nvCxnSpPr>
          <p:spPr>
            <a:xfrm flipH="1">
              <a:off x="2944800" y="2116392"/>
              <a:ext cx="482400" cy="162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5727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6397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Tính (X</a:t>
            </a:r>
            <a:r>
              <a:rPr lang="en-US" sz="2800">
                <a:latin typeface="Times New Roman" panose="02020603050405020304" pitchFamily="18" charset="0"/>
                <a:cs typeface="Times New Roman" panose="02020603050405020304" pitchFamily="18" charset="0"/>
              </a:rPr>
              <a:t>'</a:t>
            </a:r>
            <a:r>
              <a:rPr lang="en-US" sz="2800" b="1">
                <a:latin typeface="Cambria" panose="02040503050406030204" pitchFamily="18" charset="0"/>
              </a:rPr>
              <a:t>X)_inv – Kết quả</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855865" y="1818941"/>
            <a:ext cx="7392041" cy="3299746"/>
          </a:xfrm>
          <a:prstGeom prst="rect">
            <a:avLst/>
          </a:prstGeom>
        </p:spPr>
      </p:pic>
    </p:spTree>
    <p:extLst>
      <p:ext uri="{BB962C8B-B14F-4D97-AF65-F5344CB8AC3E}">
        <p14:creationId xmlns:p14="http://schemas.microsoft.com/office/powerpoint/2010/main" val="1800919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Tính (X'Y)</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72932" y="2231586"/>
            <a:ext cx="11430991" cy="3208298"/>
          </a:xfrm>
          <a:prstGeom prst="rect">
            <a:avLst/>
          </a:prstGeom>
        </p:spPr>
      </p:pic>
      <p:sp>
        <p:nvSpPr>
          <p:cNvPr id="12" name="TextBox 11"/>
          <p:cNvSpPr txBox="1"/>
          <p:nvPr/>
        </p:nvSpPr>
        <p:spPr>
          <a:xfrm>
            <a:off x="3787200" y="1555201"/>
            <a:ext cx="7745744"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Nhập công thức, lựa chọn các cột như hình và nhấn Enter</a:t>
            </a:r>
          </a:p>
        </p:txBody>
      </p:sp>
    </p:spTree>
    <p:extLst>
      <p:ext uri="{BB962C8B-B14F-4D97-AF65-F5344CB8AC3E}">
        <p14:creationId xmlns:p14="http://schemas.microsoft.com/office/powerpoint/2010/main" val="2513069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Tính (X'Y)</a:t>
            </a:r>
            <a:endParaRPr lang="en-US" sz="2800">
              <a:latin typeface="Cambria" panose="02040503050406030204" pitchFamily="18" charset="0"/>
            </a:endParaRPr>
          </a:p>
        </p:txBody>
      </p:sp>
      <p:grpSp>
        <p:nvGrpSpPr>
          <p:cNvPr id="8" name="Group 7">
            <a:extLst>
              <a:ext uri="{FF2B5EF4-FFF2-40B4-BE49-F238E27FC236}">
                <a16:creationId xmlns:a16="http://schemas.microsoft.com/office/drawing/2014/main" id="{CD93B3D8-3415-AD5A-AB95-0FF27394653E}"/>
              </a:ext>
            </a:extLst>
          </p:cNvPr>
          <p:cNvGrpSpPr/>
          <p:nvPr/>
        </p:nvGrpSpPr>
        <p:grpSpPr>
          <a:xfrm>
            <a:off x="728132" y="1720508"/>
            <a:ext cx="10950268" cy="4020513"/>
            <a:chOff x="728132" y="1720508"/>
            <a:chExt cx="10950268" cy="4020513"/>
          </a:xfrm>
        </p:grpSpPr>
        <p:pic>
          <p:nvPicPr>
            <p:cNvPr id="9" name="Picture 8"/>
            <p:cNvPicPr>
              <a:picLocks noChangeAspect="1"/>
            </p:cNvPicPr>
            <p:nvPr/>
          </p:nvPicPr>
          <p:blipFill>
            <a:blip r:embed="rId3"/>
            <a:stretch>
              <a:fillRect/>
            </a:stretch>
          </p:blipFill>
          <p:spPr>
            <a:xfrm>
              <a:off x="728132" y="1720508"/>
              <a:ext cx="8984759" cy="3558848"/>
            </a:xfrm>
            <a:prstGeom prst="rect">
              <a:avLst/>
            </a:prstGeom>
          </p:spPr>
        </p:pic>
        <p:sp>
          <p:nvSpPr>
            <p:cNvPr id="13" name="TextBox 12"/>
            <p:cNvSpPr txBox="1"/>
            <p:nvPr/>
          </p:nvSpPr>
          <p:spPr>
            <a:xfrm>
              <a:off x="7984680" y="4746276"/>
              <a:ext cx="3693720"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(01) #VALUE! sẽ xuất hiện</a:t>
              </a:r>
            </a:p>
          </p:txBody>
        </p:sp>
        <p:sp>
          <p:nvSpPr>
            <p:cNvPr id="14" name="TextBox 13"/>
            <p:cNvSpPr txBox="1"/>
            <p:nvPr/>
          </p:nvSpPr>
          <p:spPr>
            <a:xfrm>
              <a:off x="5897456" y="5279356"/>
              <a:ext cx="5356512"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(02) Bôi đen 3 ô</a:t>
              </a:r>
            </a:p>
          </p:txBody>
        </p:sp>
        <p:sp>
          <p:nvSpPr>
            <p:cNvPr id="15" name="TextBox 14"/>
            <p:cNvSpPr txBox="1"/>
            <p:nvPr/>
          </p:nvSpPr>
          <p:spPr>
            <a:xfrm>
              <a:off x="3946112" y="1720508"/>
              <a:ext cx="4492800"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(03) Nhấn CTRL+SHIFT+ENTER</a:t>
              </a:r>
            </a:p>
          </p:txBody>
        </p:sp>
        <p:cxnSp>
          <p:nvCxnSpPr>
            <p:cNvPr id="16" name="Straight Arrow Connector 15"/>
            <p:cNvCxnSpPr/>
            <p:nvPr/>
          </p:nvCxnSpPr>
          <p:spPr>
            <a:xfrm flipH="1">
              <a:off x="3463712" y="1935123"/>
              <a:ext cx="482400" cy="162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701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4.1. </a:t>
              </a:r>
              <a:r>
                <a:rPr lang="vi-VN" sz="2800">
                  <a:latin typeface="Cambria" panose="02040503050406030204" pitchFamily="18" charset="0"/>
                </a:rPr>
                <a:t>Linear 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a:latin typeface="Cambria" panose="02040503050406030204" pitchFamily="18" charset="0"/>
              </a:rPr>
              <a:t>Phương trình hồi qui tuyến tính có rất nhiều ứng dụng trong thực tiễn và là một trong những lớp mô hình đặc biệt quan trọng trong machine learning.</a:t>
            </a:r>
            <a:endParaRPr lang="en-US" sz="280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Ứng dụng vào việc </a:t>
            </a:r>
            <a:r>
              <a:rPr lang="vi-VN" sz="2800">
                <a:latin typeface="Cambria" panose="02040503050406030204" pitchFamily="18" charset="0"/>
              </a:rPr>
              <a:t>dự báo về nhu cầu thị trường của một doanh nghiệp để chuẩn bị kế hoạch sản suất kinh doanh. Trong tài chính chúng ta có thể dự báo giá chứng khoán và các chỉ số tài chính dựa trên hồi qui tuyến tính.</a:t>
            </a:r>
            <a:r>
              <a:rPr lang="en-US" sz="2800">
                <a:latin typeface="Cambria" panose="02040503050406030204" pitchFamily="18" charset="0"/>
              </a:rPr>
              <a:t> Hay ta có thể ứng dụng dự báo </a:t>
            </a:r>
            <a:r>
              <a:rPr lang="vi-VN" sz="2800">
                <a:latin typeface="Cambria" panose="02040503050406030204" pitchFamily="18" charset="0"/>
              </a:rPr>
              <a:t>chỉ số lạm phát, tốc độ tăng trưởng GDP của quốc gia</a:t>
            </a:r>
            <a:r>
              <a:rPr lang="en-US" sz="2800">
                <a:latin typeface="Cambria" panose="02040503050406030204" pitchFamily="18" charset="0"/>
              </a:rPr>
              <a:t>…</a:t>
            </a:r>
            <a:r>
              <a:rPr lang="vi-VN" sz="2800">
                <a:latin typeface="Cambria" panose="02040503050406030204" pitchFamily="18" charset="0"/>
              </a:rPr>
              <a:t> </a:t>
            </a:r>
            <a:endParaRPr lang="en-US" sz="2800">
              <a:latin typeface="Cambria" panose="02040503050406030204" pitchFamily="18" charset="0"/>
            </a:endParaRPr>
          </a:p>
          <a:p>
            <a:pPr algn="just">
              <a:buFont typeface="Wingdings" panose="05000000000000000000" pitchFamily="2" charset="2"/>
              <a:buChar char="ü"/>
            </a:pPr>
            <a:r>
              <a:rPr lang="vi-VN" sz="2800">
                <a:latin typeface="Cambria" panose="02040503050406030204" pitchFamily="18" charset="0"/>
              </a:rPr>
              <a:t>Hầu hết các bài toán dự báo liên quan tới biến mục tiêu liên tục thì đều có thể sử dụng hồi qui tuyến tính để dự báo.</a:t>
            </a:r>
            <a:endParaRPr lang="vi-VN" sz="2800" dirty="0">
              <a:latin typeface="Cambria" panose="02040503050406030204" pitchFamily="18" charset="0"/>
            </a:endParaRPr>
          </a:p>
        </p:txBody>
      </p:sp>
    </p:spTree>
    <p:extLst>
      <p:ext uri="{BB962C8B-B14F-4D97-AF65-F5344CB8AC3E}">
        <p14:creationId xmlns:p14="http://schemas.microsoft.com/office/powerpoint/2010/main" val="1332358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Tính (X'Y)- Kết quả</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104400" y="1607059"/>
            <a:ext cx="7376799" cy="3292125"/>
          </a:xfrm>
          <a:prstGeom prst="rect">
            <a:avLst/>
          </a:prstGeom>
        </p:spPr>
      </p:pic>
    </p:spTree>
    <p:extLst>
      <p:ext uri="{BB962C8B-B14F-4D97-AF65-F5344CB8AC3E}">
        <p14:creationId xmlns:p14="http://schemas.microsoft.com/office/powerpoint/2010/main" val="4017381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Tính B_hat</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128445" y="2109625"/>
            <a:ext cx="9114310" cy="3292125"/>
          </a:xfrm>
          <a:prstGeom prst="rect">
            <a:avLst/>
          </a:prstGeom>
        </p:spPr>
      </p:pic>
      <p:sp>
        <p:nvSpPr>
          <p:cNvPr id="12" name="TextBox 11"/>
          <p:cNvSpPr txBox="1"/>
          <p:nvPr/>
        </p:nvSpPr>
        <p:spPr>
          <a:xfrm>
            <a:off x="2497011" y="1489675"/>
            <a:ext cx="7745744"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Nhập công thức, lựa chọn các cột như hình và nhấn Enter</a:t>
            </a:r>
          </a:p>
        </p:txBody>
      </p:sp>
    </p:spTree>
    <p:extLst>
      <p:ext uri="{BB962C8B-B14F-4D97-AF65-F5344CB8AC3E}">
        <p14:creationId xmlns:p14="http://schemas.microsoft.com/office/powerpoint/2010/main" val="541420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Tính B_hat</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840542" y="1665262"/>
            <a:ext cx="9632515" cy="3642676"/>
          </a:xfrm>
          <a:prstGeom prst="rect">
            <a:avLst/>
          </a:prstGeom>
        </p:spPr>
      </p:pic>
      <p:sp>
        <p:nvSpPr>
          <p:cNvPr id="14" name="TextBox 13"/>
          <p:cNvSpPr txBox="1"/>
          <p:nvPr/>
        </p:nvSpPr>
        <p:spPr>
          <a:xfrm>
            <a:off x="7984680" y="4746276"/>
            <a:ext cx="3693720"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(01) Giá trị sẽ xuất hiện</a:t>
            </a:r>
          </a:p>
        </p:txBody>
      </p:sp>
      <p:sp>
        <p:nvSpPr>
          <p:cNvPr id="15" name="TextBox 14"/>
          <p:cNvSpPr txBox="1"/>
          <p:nvPr/>
        </p:nvSpPr>
        <p:spPr>
          <a:xfrm>
            <a:off x="5897456" y="5279356"/>
            <a:ext cx="5356512"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(02) Bôi đen 3 ô</a:t>
            </a:r>
          </a:p>
        </p:txBody>
      </p:sp>
      <p:sp>
        <p:nvSpPr>
          <p:cNvPr id="16" name="TextBox 15"/>
          <p:cNvSpPr txBox="1"/>
          <p:nvPr/>
        </p:nvSpPr>
        <p:spPr>
          <a:xfrm>
            <a:off x="3946112" y="1720508"/>
            <a:ext cx="4492800" cy="461665"/>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(03) Nhấn CTRL+SHIFT+ENTER</a:t>
            </a:r>
          </a:p>
        </p:txBody>
      </p:sp>
      <p:cxnSp>
        <p:nvCxnSpPr>
          <p:cNvPr id="17" name="Straight Arrow Connector 16"/>
          <p:cNvCxnSpPr/>
          <p:nvPr/>
        </p:nvCxnSpPr>
        <p:spPr>
          <a:xfrm flipH="1">
            <a:off x="3463712" y="1935123"/>
            <a:ext cx="482400" cy="162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001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6152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Tính B_hat – Kết quả</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197305" y="1659696"/>
            <a:ext cx="8184589" cy="3322608"/>
          </a:xfrm>
          <a:prstGeom prst="rect">
            <a:avLst/>
          </a:prstGeom>
        </p:spPr>
      </p:pic>
    </p:spTree>
    <p:extLst>
      <p:ext uri="{BB962C8B-B14F-4D97-AF65-F5344CB8AC3E}">
        <p14:creationId xmlns:p14="http://schemas.microsoft.com/office/powerpoint/2010/main" val="2517841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6152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Lắp ráp công thức</a:t>
            </a:r>
            <a:endParaRPr lang="en-US" sz="2800">
              <a:latin typeface="Cambria" panose="02040503050406030204" pitchFamily="18" charset="0"/>
            </a:endParaRPr>
          </a:p>
        </p:txBody>
      </p:sp>
      <p:sp>
        <p:nvSpPr>
          <p:cNvPr id="12" name="Rectangle 11"/>
          <p:cNvSpPr/>
          <p:nvPr/>
        </p:nvSpPr>
        <p:spPr>
          <a:xfrm>
            <a:off x="5809492" y="1014393"/>
            <a:ext cx="4216219" cy="461665"/>
          </a:xfrm>
          <a:prstGeom prst="rect">
            <a:avLst/>
          </a:prstGeom>
        </p:spPr>
        <p:txBody>
          <a:bodyPr wrap="none">
            <a:spAutoFit/>
          </a:bodyPr>
          <a:lstStyle/>
          <a:p>
            <a:pPr marL="0" indent="0" algn="just">
              <a:buNone/>
            </a:pPr>
            <a:r>
              <a:rPr lang="vi-VN" sz="2400">
                <a:latin typeface="Cambria" panose="02040503050406030204" pitchFamily="18" charset="0"/>
              </a:rPr>
              <a:t>Y=B0+B1*X1+B2*X2+B3*X3.....</a:t>
            </a:r>
            <a:endParaRPr lang="en-US" sz="2400">
              <a:latin typeface="Cambria" panose="02040503050406030204" pitchFamily="18" charset="0"/>
            </a:endParaRPr>
          </a:p>
        </p:txBody>
      </p:sp>
      <p:pic>
        <p:nvPicPr>
          <p:cNvPr id="9" name="Picture 8"/>
          <p:cNvPicPr>
            <a:picLocks noChangeAspect="1"/>
          </p:cNvPicPr>
          <p:nvPr/>
        </p:nvPicPr>
        <p:blipFill rotWithShape="1">
          <a:blip r:embed="rId3"/>
          <a:srcRect l="9734"/>
          <a:stretch/>
        </p:blipFill>
        <p:spPr>
          <a:xfrm>
            <a:off x="597600" y="2189996"/>
            <a:ext cx="11150690" cy="3604572"/>
          </a:xfrm>
          <a:prstGeom prst="rect">
            <a:avLst/>
          </a:prstGeom>
        </p:spPr>
      </p:pic>
      <p:sp>
        <p:nvSpPr>
          <p:cNvPr id="14" name="TextBox 13"/>
          <p:cNvSpPr txBox="1"/>
          <p:nvPr/>
        </p:nvSpPr>
        <p:spPr>
          <a:xfrm>
            <a:off x="972000" y="1602194"/>
            <a:ext cx="8611200"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Nhập công thức, lựa chọn các hệ số, cột như hình và nhấn Enter</a:t>
            </a:r>
          </a:p>
        </p:txBody>
      </p:sp>
    </p:spTree>
    <p:extLst>
      <p:ext uri="{BB962C8B-B14F-4D97-AF65-F5344CB8AC3E}">
        <p14:creationId xmlns:p14="http://schemas.microsoft.com/office/powerpoint/2010/main" val="4166307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6886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Lắp ráp công thức – kết quả</a:t>
            </a:r>
            <a:endParaRPr lang="en-US" sz="2800">
              <a:latin typeface="Cambria" panose="02040503050406030204" pitchFamily="18" charset="0"/>
            </a:endParaRPr>
          </a:p>
        </p:txBody>
      </p:sp>
      <p:sp>
        <p:nvSpPr>
          <p:cNvPr id="12" name="Rectangle 11"/>
          <p:cNvSpPr/>
          <p:nvPr/>
        </p:nvSpPr>
        <p:spPr>
          <a:xfrm>
            <a:off x="7803892" y="1030730"/>
            <a:ext cx="4216219" cy="461665"/>
          </a:xfrm>
          <a:prstGeom prst="rect">
            <a:avLst/>
          </a:prstGeom>
        </p:spPr>
        <p:txBody>
          <a:bodyPr wrap="none">
            <a:spAutoFit/>
          </a:bodyPr>
          <a:lstStyle/>
          <a:p>
            <a:pPr marL="0" indent="0" algn="just">
              <a:buNone/>
            </a:pPr>
            <a:r>
              <a:rPr lang="vi-VN" sz="2400">
                <a:latin typeface="Cambria" panose="02040503050406030204" pitchFamily="18" charset="0"/>
              </a:rPr>
              <a:t>Y=B0+B1*X1+B2*X2+B3*X3.....</a:t>
            </a:r>
            <a:endParaRPr lang="en-US" sz="24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502810" y="1682794"/>
            <a:ext cx="11630264" cy="2776002"/>
          </a:xfrm>
          <a:prstGeom prst="rect">
            <a:avLst/>
          </a:prstGeom>
        </p:spPr>
      </p:pic>
    </p:spTree>
    <p:extLst>
      <p:ext uri="{BB962C8B-B14F-4D97-AF65-F5344CB8AC3E}">
        <p14:creationId xmlns:p14="http://schemas.microsoft.com/office/powerpoint/2010/main" val="3586943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1048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Lắp ráp công thức – đánh giá chất lượng mô hình</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326921" y="1682308"/>
            <a:ext cx="11723499" cy="3809434"/>
          </a:xfrm>
          <a:prstGeom prst="rect">
            <a:avLst/>
          </a:prstGeom>
        </p:spPr>
      </p:pic>
    </p:spTree>
    <p:extLst>
      <p:ext uri="{BB962C8B-B14F-4D97-AF65-F5344CB8AC3E}">
        <p14:creationId xmlns:p14="http://schemas.microsoft.com/office/powerpoint/2010/main" val="692137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1048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Lắp ráp công thức – đánh giá chất lượng mô hình</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457200" y="1607059"/>
            <a:ext cx="11545300" cy="3764606"/>
          </a:xfrm>
          <a:prstGeom prst="rect">
            <a:avLst/>
          </a:prstGeom>
        </p:spPr>
      </p:pic>
    </p:spTree>
    <p:extLst>
      <p:ext uri="{BB962C8B-B14F-4D97-AF65-F5344CB8AC3E}">
        <p14:creationId xmlns:p14="http://schemas.microsoft.com/office/powerpoint/2010/main" val="1904615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1048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a:latin typeface="Cambria" panose="02040503050406030204" pitchFamily="18" charset="0"/>
              </a:rPr>
              <a:t>Ví dụ 3 – Lắp ráp công thức – đánh giá chất lượng mô hình</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510056" y="1489542"/>
            <a:ext cx="11171888" cy="3878916"/>
          </a:xfrm>
          <a:prstGeom prst="rect">
            <a:avLst/>
          </a:prstGeom>
        </p:spPr>
      </p:pic>
    </p:spTree>
    <p:extLst>
      <p:ext uri="{BB962C8B-B14F-4D97-AF65-F5344CB8AC3E}">
        <p14:creationId xmlns:p14="http://schemas.microsoft.com/office/powerpoint/2010/main" val="4045930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Câu hỏi thảo luận 1</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69376" y="978312"/>
            <a:ext cx="11303424" cy="3785652"/>
          </a:xfrm>
          <a:prstGeom prst="rect">
            <a:avLst/>
          </a:prstGeom>
        </p:spPr>
        <p:txBody>
          <a:bodyPr wrap="square">
            <a:spAutoFit/>
          </a:bodyPr>
          <a:lstStyle/>
          <a:p>
            <a:pPr marL="342900" indent="-342900">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So sánh chi tiết sự khác biệt </a:t>
            </a:r>
            <a:r>
              <a:rPr lang="en-US" sz="2400" b="1">
                <a:latin typeface="Times New Roman" panose="02020603050405020304" pitchFamily="18" charset="0"/>
                <a:cs typeface="Times New Roman" panose="02020603050405020304" pitchFamily="18" charset="0"/>
              </a:rPr>
              <a:t>Linear Regression </a:t>
            </a:r>
            <a:r>
              <a:rPr lang="en-US" sz="2400">
                <a:latin typeface="Times New Roman" panose="02020603050405020304" pitchFamily="18" charset="0"/>
                <a:cs typeface="Times New Roman" panose="02020603050405020304" pitchFamily="18" charset="0"/>
              </a:rPr>
              <a:t>và </a:t>
            </a:r>
            <a:r>
              <a:rPr lang="en-US" sz="2400" b="1">
                <a:latin typeface="Times New Roman" panose="02020603050405020304" pitchFamily="18" charset="0"/>
                <a:cs typeface="Times New Roman" panose="02020603050405020304" pitchFamily="18" charset="0"/>
              </a:rPr>
              <a:t>Multiple Regression </a:t>
            </a:r>
            <a:r>
              <a:rPr lang="en-US" sz="2400">
                <a:latin typeface="Times New Roman" panose="02020603050405020304" pitchFamily="18" charset="0"/>
                <a:cs typeface="Times New Roman" panose="02020603050405020304" pitchFamily="18" charset="0"/>
              </a:rPr>
              <a:t>ở các tiêu chí:</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Definition</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Equation</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Complexity</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Use Cases</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Assumptions</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Visualization</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Risk of Overfitting</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Multicollinearity Concern</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Applications		</a:t>
            </a:r>
          </a:p>
        </p:txBody>
      </p:sp>
    </p:spTree>
    <p:extLst>
      <p:ext uri="{BB962C8B-B14F-4D97-AF65-F5344CB8AC3E}">
        <p14:creationId xmlns:p14="http://schemas.microsoft.com/office/powerpoint/2010/main" val="107076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4.1. </a:t>
              </a:r>
              <a:r>
                <a:rPr lang="vi-VN" sz="2800">
                  <a:latin typeface="Cambria" panose="02040503050406030204" pitchFamily="18" charset="0"/>
                </a:rPr>
                <a:t>Linear 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b="1">
                <a:latin typeface="Cambria" panose="02040503050406030204" pitchFamily="18" charset="0"/>
              </a:rPr>
              <a:t>Simple Linear Regression: </a:t>
            </a:r>
            <a:r>
              <a:rPr lang="vi-VN" sz="2800">
                <a:latin typeface="Cambria" panose="02040503050406030204" pitchFamily="18" charset="0"/>
              </a:rPr>
              <a:t>Mô hình </a:t>
            </a:r>
            <a:r>
              <a:rPr lang="en-US" sz="2800">
                <a:latin typeface="Cambria" panose="02040503050406030204" pitchFamily="18" charset="0"/>
              </a:rPr>
              <a:t>hồi quy tuyến tính đơn biến </a:t>
            </a:r>
            <a:r>
              <a:rPr lang="vi-VN" sz="2800">
                <a:latin typeface="Cambria" panose="02040503050406030204" pitchFamily="18" charset="0"/>
              </a:rPr>
              <a:t>chỉ có một biến độc lập (input feature) mô tả mối quan hệ tuyến tính giữa biến phụ thuộc (output target) và biến độc lập.</a:t>
            </a:r>
            <a:endParaRPr lang="en-US" sz="2800">
              <a:latin typeface="Cambria" panose="02040503050406030204" pitchFamily="18" charset="0"/>
            </a:endParaRPr>
          </a:p>
        </p:txBody>
      </p:sp>
      <p:pic>
        <p:nvPicPr>
          <p:cNvPr id="12" name="Picture 2" descr="https://editor.analyticsvidhya.com/uploads/3755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6732" y="2672812"/>
            <a:ext cx="6020687" cy="328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09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Bài tập 1</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69376" y="840053"/>
            <a:ext cx="11303424" cy="461665"/>
          </a:xfrm>
          <a:prstGeom prst="rect">
            <a:avLst/>
          </a:prstGeom>
        </p:spPr>
        <p:txBody>
          <a:bodyPr wrap="square">
            <a:spAutoFit/>
          </a:bodyPr>
          <a:lstStyle/>
          <a:p>
            <a:pPr marL="342900" indent="-342900">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Viết các công thức Excel để tính hồi quy đa biến cho bài sau</a:t>
            </a:r>
          </a:p>
        </p:txBody>
      </p:sp>
      <p:graphicFrame>
        <p:nvGraphicFramePr>
          <p:cNvPr id="9" name="Table 8"/>
          <p:cNvGraphicFramePr>
            <a:graphicFrameLocks noGrp="1"/>
          </p:cNvGraphicFramePr>
          <p:nvPr>
            <p:extLst>
              <p:ext uri="{D42A27DB-BD31-4B8C-83A1-F6EECF244321}">
                <p14:modId xmlns:p14="http://schemas.microsoft.com/office/powerpoint/2010/main" val="4028438556"/>
              </p:ext>
            </p:extLst>
          </p:nvPr>
        </p:nvGraphicFramePr>
        <p:xfrm>
          <a:off x="1104000" y="1301718"/>
          <a:ext cx="5829600" cy="4960620"/>
        </p:xfrm>
        <a:graphic>
          <a:graphicData uri="http://schemas.openxmlformats.org/drawingml/2006/table">
            <a:tbl>
              <a:tblPr>
                <a:tableStyleId>{5940675A-B579-460E-94D1-54222C63F5DA}</a:tableStyleId>
              </a:tblPr>
              <a:tblGrid>
                <a:gridCol w="1457400">
                  <a:extLst>
                    <a:ext uri="{9D8B030D-6E8A-4147-A177-3AD203B41FA5}">
                      <a16:colId xmlns:a16="http://schemas.microsoft.com/office/drawing/2014/main" val="2288182194"/>
                    </a:ext>
                  </a:extLst>
                </a:gridCol>
                <a:gridCol w="1457400">
                  <a:extLst>
                    <a:ext uri="{9D8B030D-6E8A-4147-A177-3AD203B41FA5}">
                      <a16:colId xmlns:a16="http://schemas.microsoft.com/office/drawing/2014/main" val="1388523752"/>
                    </a:ext>
                  </a:extLst>
                </a:gridCol>
                <a:gridCol w="1457400">
                  <a:extLst>
                    <a:ext uri="{9D8B030D-6E8A-4147-A177-3AD203B41FA5}">
                      <a16:colId xmlns:a16="http://schemas.microsoft.com/office/drawing/2014/main" val="1427787648"/>
                    </a:ext>
                  </a:extLst>
                </a:gridCol>
                <a:gridCol w="1457400">
                  <a:extLst>
                    <a:ext uri="{9D8B030D-6E8A-4147-A177-3AD203B41FA5}">
                      <a16:colId xmlns:a16="http://schemas.microsoft.com/office/drawing/2014/main" val="2623483440"/>
                    </a:ext>
                  </a:extLst>
                </a:gridCol>
              </a:tblGrid>
              <a:tr h="182880">
                <a:tc>
                  <a:txBody>
                    <a:bodyPr/>
                    <a:lstStyle/>
                    <a:p>
                      <a:pPr algn="ctr" fontAlgn="b"/>
                      <a:r>
                        <a:rPr lang="en-US" sz="1500" b="1" u="none" strike="noStrike">
                          <a:effectLst/>
                        </a:rPr>
                        <a:t>x1</a:t>
                      </a:r>
                      <a:endParaRPr lang="en-US" sz="1500" b="1" i="0" u="none" strike="noStrike">
                        <a:solidFill>
                          <a:srgbClr val="000000"/>
                        </a:solidFill>
                        <a:effectLst/>
                        <a:latin typeface="Calibri" panose="020F0502020204030204" pitchFamily="34" charset="0"/>
                      </a:endParaRPr>
                    </a:p>
                  </a:txBody>
                  <a:tcPr marL="7620" marR="7620" marT="7620" marB="0" anchor="b">
                    <a:solidFill>
                      <a:srgbClr val="FFFF00"/>
                    </a:solidFill>
                  </a:tcPr>
                </a:tc>
                <a:tc>
                  <a:txBody>
                    <a:bodyPr/>
                    <a:lstStyle/>
                    <a:p>
                      <a:pPr algn="ctr" fontAlgn="b"/>
                      <a:r>
                        <a:rPr lang="en-US" sz="1500" b="1" u="none" strike="noStrike">
                          <a:effectLst/>
                        </a:rPr>
                        <a:t>x2</a:t>
                      </a:r>
                      <a:endParaRPr lang="en-US" sz="1500" b="1" i="0" u="none" strike="noStrike">
                        <a:solidFill>
                          <a:srgbClr val="000000"/>
                        </a:solidFill>
                        <a:effectLst/>
                        <a:latin typeface="Calibri" panose="020F0502020204030204" pitchFamily="34" charset="0"/>
                      </a:endParaRPr>
                    </a:p>
                  </a:txBody>
                  <a:tcPr marL="7620" marR="7620" marT="7620" marB="0" anchor="b">
                    <a:solidFill>
                      <a:srgbClr val="FFFF00"/>
                    </a:solidFill>
                  </a:tcPr>
                </a:tc>
                <a:tc>
                  <a:txBody>
                    <a:bodyPr/>
                    <a:lstStyle/>
                    <a:p>
                      <a:pPr algn="ctr" fontAlgn="b"/>
                      <a:r>
                        <a:rPr lang="en-US" sz="1500" b="1" u="none" strike="noStrike">
                          <a:effectLst/>
                        </a:rPr>
                        <a:t>x3</a:t>
                      </a:r>
                      <a:endParaRPr lang="en-US" sz="1500" b="1" i="0" u="none" strike="noStrike">
                        <a:solidFill>
                          <a:srgbClr val="000000"/>
                        </a:solidFill>
                        <a:effectLst/>
                        <a:latin typeface="Calibri" panose="020F0502020204030204" pitchFamily="34" charset="0"/>
                      </a:endParaRPr>
                    </a:p>
                  </a:txBody>
                  <a:tcPr marL="7620" marR="7620" marT="7620" marB="0" anchor="b">
                    <a:solidFill>
                      <a:srgbClr val="FFFF00"/>
                    </a:solidFill>
                  </a:tcPr>
                </a:tc>
                <a:tc>
                  <a:txBody>
                    <a:bodyPr/>
                    <a:lstStyle/>
                    <a:p>
                      <a:pPr algn="ctr" fontAlgn="b"/>
                      <a:r>
                        <a:rPr lang="en-US" sz="1500" b="1" u="none" strike="noStrike">
                          <a:effectLst/>
                        </a:rPr>
                        <a:t>y</a:t>
                      </a:r>
                      <a:endParaRPr lang="en-US" sz="1500" b="1" i="0" u="none" strike="noStrike">
                        <a:solidFill>
                          <a:srgbClr val="000000"/>
                        </a:solidFill>
                        <a:effectLst/>
                        <a:latin typeface="Calibri" panose="020F0502020204030204" pitchFamily="34" charset="0"/>
                      </a:endParaRPr>
                    </a:p>
                  </a:txBody>
                  <a:tcPr marL="7620" marR="7620" marT="7620" marB="0" anchor="b">
                    <a:solidFill>
                      <a:srgbClr val="FFFF00"/>
                    </a:solidFill>
                  </a:tcPr>
                </a:tc>
                <a:extLst>
                  <a:ext uri="{0D108BD9-81ED-4DB2-BD59-A6C34878D82A}">
                    <a16:rowId xmlns:a16="http://schemas.microsoft.com/office/drawing/2014/main" val="3217656423"/>
                  </a:ext>
                </a:extLst>
              </a:tr>
              <a:tr h="182880">
                <a:tc>
                  <a:txBody>
                    <a:bodyPr/>
                    <a:lstStyle/>
                    <a:p>
                      <a:pPr algn="r" fontAlgn="b"/>
                      <a:r>
                        <a:rPr lang="en-US" sz="1500" u="none" strike="noStrike">
                          <a:effectLst/>
                        </a:rPr>
                        <a:t>0.76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7.01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0.94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33.52</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9105211"/>
                  </a:ext>
                </a:extLst>
              </a:tr>
              <a:tr h="182880">
                <a:tc>
                  <a:txBody>
                    <a:bodyPr/>
                    <a:lstStyle/>
                    <a:p>
                      <a:pPr algn="r" fontAlgn="b"/>
                      <a:r>
                        <a:rPr lang="en-US" sz="1500" u="none" strike="noStrike">
                          <a:effectLst/>
                        </a:rPr>
                        <a:t>4.25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14.45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0.84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42.89</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09320274"/>
                  </a:ext>
                </a:extLst>
              </a:tr>
              <a:tr h="182880">
                <a:tc>
                  <a:txBody>
                    <a:bodyPr/>
                    <a:lstStyle/>
                    <a:p>
                      <a:pPr algn="r" fontAlgn="b"/>
                      <a:r>
                        <a:rPr lang="en-US" sz="1500" u="none" strike="noStrike">
                          <a:effectLst/>
                        </a:rPr>
                        <a:t>5.71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42.28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0.83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12.04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19675459"/>
                  </a:ext>
                </a:extLst>
              </a:tr>
              <a:tr h="182880">
                <a:tc>
                  <a:txBody>
                    <a:bodyPr/>
                    <a:lstStyle/>
                    <a:p>
                      <a:pPr algn="r" fontAlgn="b"/>
                      <a:r>
                        <a:rPr lang="en-US" sz="1500" u="none" strike="noStrike">
                          <a:effectLst/>
                        </a:rPr>
                        <a:t>3.58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11.13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0.24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6.91</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9115188"/>
                  </a:ext>
                </a:extLst>
              </a:tr>
              <a:tr h="182880">
                <a:tc>
                  <a:txBody>
                    <a:bodyPr/>
                    <a:lstStyle/>
                    <a:p>
                      <a:pPr algn="r" fontAlgn="b"/>
                      <a:r>
                        <a:rPr lang="en-US" sz="1500" u="none" strike="noStrike">
                          <a:effectLst/>
                        </a:rPr>
                        <a:t>0.45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0.48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6.57</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1402970"/>
                  </a:ext>
                </a:extLst>
              </a:tr>
              <a:tr h="182880">
                <a:tc>
                  <a:txBody>
                    <a:bodyPr/>
                    <a:lstStyle/>
                    <a:p>
                      <a:pPr algn="r" fontAlgn="b"/>
                      <a:r>
                        <a:rPr lang="en-US" sz="1500" u="none" strike="noStrike">
                          <a:effectLst/>
                        </a:rPr>
                        <a:t>0.13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63.46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0.18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2.07</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5130423"/>
                  </a:ext>
                </a:extLst>
              </a:tr>
              <a:tr h="182880">
                <a:tc>
                  <a:txBody>
                    <a:bodyPr/>
                    <a:lstStyle/>
                    <a:p>
                      <a:pPr algn="r" fontAlgn="b"/>
                      <a:r>
                        <a:rPr lang="en-US" sz="1500" u="none" strike="noStrike">
                          <a:effectLst/>
                        </a:rPr>
                        <a:t>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48.25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0.35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4.18</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3790768"/>
                  </a:ext>
                </a:extLst>
              </a:tr>
              <a:tr h="182880">
                <a:tc>
                  <a:txBody>
                    <a:bodyPr/>
                    <a:lstStyle/>
                    <a:p>
                      <a:pPr algn="r" fontAlgn="b"/>
                      <a:r>
                        <a:rPr lang="en-US" sz="1500" u="none" strike="noStrike">
                          <a:effectLst/>
                        </a:rPr>
                        <a:t>0.76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24.8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0.34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58.45</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4604061"/>
                  </a:ext>
                </a:extLst>
              </a:tr>
              <a:tr h="182880">
                <a:tc>
                  <a:txBody>
                    <a:bodyPr/>
                    <a:lstStyle/>
                    <a:p>
                      <a:pPr algn="r" fontAlgn="b"/>
                      <a:r>
                        <a:rPr lang="en-US" sz="1500" u="none" strike="noStrike">
                          <a:effectLst/>
                        </a:rPr>
                        <a:t>7.56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13.85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0.55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29.64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06845338"/>
                  </a:ext>
                </a:extLst>
              </a:tr>
              <a:tr h="182880">
                <a:tc>
                  <a:txBody>
                    <a:bodyPr/>
                    <a:lstStyle/>
                    <a:p>
                      <a:pPr algn="r" fontAlgn="b"/>
                      <a:r>
                        <a:rPr lang="en-US" sz="1500" u="none" strike="noStrike">
                          <a:effectLst/>
                        </a:rPr>
                        <a:t>0.76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50.46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0.43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48.87</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9124745"/>
                  </a:ext>
                </a:extLst>
              </a:tr>
              <a:tr h="182880">
                <a:tc>
                  <a:txBody>
                    <a:bodyPr/>
                    <a:lstStyle/>
                    <a:p>
                      <a:pPr algn="r" fontAlgn="b"/>
                      <a:r>
                        <a:rPr lang="en-US" sz="1500" u="none" strike="noStrike">
                          <a:effectLst/>
                        </a:rPr>
                        <a:t>0.42</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0.94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33.75</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91112365"/>
                  </a:ext>
                </a:extLst>
              </a:tr>
              <a:tr h="182880">
                <a:tc>
                  <a:txBody>
                    <a:bodyPr/>
                    <a:lstStyle/>
                    <a:p>
                      <a:pPr algn="r" fontAlgn="b"/>
                      <a:r>
                        <a:rPr lang="en-US" sz="1500" u="none" strike="noStrike">
                          <a:effectLst/>
                        </a:rPr>
                        <a:t>2.93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11.21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0.53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0.04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30404312"/>
                  </a:ext>
                </a:extLst>
              </a:tr>
              <a:tr h="182880">
                <a:tc>
                  <a:txBody>
                    <a:bodyPr/>
                    <a:lstStyle/>
                    <a:p>
                      <a:pPr algn="r" fontAlgn="b"/>
                      <a:r>
                        <a:rPr lang="en-US" sz="1500" u="none" strike="noStrike">
                          <a:effectLst/>
                        </a:rPr>
                        <a:t>5.64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18.11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0.09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16.75</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21152525"/>
                  </a:ext>
                </a:extLst>
              </a:tr>
              <a:tr h="182880">
                <a:tc>
                  <a:txBody>
                    <a:bodyPr/>
                    <a:lstStyle/>
                    <a:p>
                      <a:pPr algn="r" fontAlgn="b"/>
                      <a:r>
                        <a:rPr lang="en-US" sz="1500" u="none" strike="noStrike">
                          <a:effectLst/>
                        </a:rPr>
                        <a:t>3.93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21.56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0.43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4.63</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6223296"/>
                  </a:ext>
                </a:extLst>
              </a:tr>
              <a:tr h="182880">
                <a:tc>
                  <a:txBody>
                    <a:bodyPr/>
                    <a:lstStyle/>
                    <a:p>
                      <a:pPr algn="r" fontAlgn="b"/>
                      <a:r>
                        <a:rPr lang="en-US" sz="1500" u="none" strike="noStrike">
                          <a:effectLst/>
                        </a:rPr>
                        <a:t>0.5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11.2</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0.79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61.69</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8454321"/>
                  </a:ext>
                </a:extLst>
              </a:tr>
              <a:tr h="182880">
                <a:tc>
                  <a:txBody>
                    <a:bodyPr/>
                    <a:lstStyle/>
                    <a:p>
                      <a:pPr algn="r" fontAlgn="b"/>
                      <a:r>
                        <a:rPr lang="en-US" sz="1500" u="none" strike="noStrike">
                          <a:effectLst/>
                        </a:rPr>
                        <a:t>0.2</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7.62</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0.33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24.55</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64130450"/>
                  </a:ext>
                </a:extLst>
              </a:tr>
              <a:tr h="182880">
                <a:tc>
                  <a:txBody>
                    <a:bodyPr/>
                    <a:lstStyle/>
                    <a:p>
                      <a:pPr algn="r" fontAlgn="b"/>
                      <a:r>
                        <a:rPr lang="en-US" sz="1500" u="none" strike="noStrike">
                          <a:effectLst/>
                        </a:rPr>
                        <a:t>1.09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22.54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0.94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32.9</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23610375"/>
                  </a:ext>
                </a:extLst>
              </a:tr>
              <a:tr h="182880">
                <a:tc>
                  <a:txBody>
                    <a:bodyPr/>
                    <a:lstStyle/>
                    <a:p>
                      <a:pPr algn="r" fontAlgn="b"/>
                      <a:r>
                        <a:rPr lang="en-US" sz="1500" u="none" strike="noStrike">
                          <a:effectLst/>
                        </a:rPr>
                        <a:t>1.95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44.38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9.23</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942195"/>
                  </a:ext>
                </a:extLst>
              </a:tr>
              <a:tr h="182880">
                <a:tc>
                  <a:txBody>
                    <a:bodyPr/>
                    <a:lstStyle/>
                    <a:p>
                      <a:pPr algn="r" fontAlgn="b"/>
                      <a:r>
                        <a:rPr lang="en-US" sz="1500" u="none" strike="noStrike">
                          <a:effectLst/>
                        </a:rPr>
                        <a:t>3.81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5.5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0.61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1460316"/>
                  </a:ext>
                </a:extLst>
              </a:tr>
              <a:tr h="182880">
                <a:tc>
                  <a:txBody>
                    <a:bodyPr/>
                    <a:lstStyle/>
                    <a:p>
                      <a:pPr algn="r" fontAlgn="b"/>
                      <a:r>
                        <a:rPr lang="en-US" sz="1500" u="none" strike="noStrike">
                          <a:effectLst/>
                        </a:rPr>
                        <a:t>5.41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11.73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0.29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27.64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1961111"/>
                  </a:ext>
                </a:extLst>
              </a:tr>
            </a:tbl>
          </a:graphicData>
        </a:graphic>
      </p:graphicFrame>
      <p:sp>
        <p:nvSpPr>
          <p:cNvPr id="12" name="Rectangle 11"/>
          <p:cNvSpPr/>
          <p:nvPr/>
        </p:nvSpPr>
        <p:spPr>
          <a:xfrm>
            <a:off x="7113422" y="1488053"/>
            <a:ext cx="4190756" cy="1938992"/>
          </a:xfrm>
          <a:prstGeom prst="rect">
            <a:avLst/>
          </a:prstGeom>
        </p:spPr>
        <p:txBody>
          <a:bodyPr wrap="square">
            <a:spAutoFit/>
          </a:bodyPr>
          <a:lstStyle/>
          <a:p>
            <a:pPr algn="just"/>
            <a:r>
              <a:rPr lang="en-US" sz="2400">
                <a:latin typeface="Times New Roman" panose="02020603050405020304" pitchFamily="18" charset="0"/>
                <a:cs typeface="Times New Roman" panose="02020603050405020304" pitchFamily="18" charset="0"/>
              </a:rPr>
              <a:t>- x1, x2,x3 là biến độc lập</a:t>
            </a:r>
          </a:p>
          <a:p>
            <a:pPr algn="just"/>
            <a:r>
              <a:rPr lang="en-US" sz="2400">
                <a:latin typeface="Times New Roman" panose="02020603050405020304" pitchFamily="18" charset="0"/>
                <a:cs typeface="Times New Roman" panose="02020603050405020304" pitchFamily="18" charset="0"/>
              </a:rPr>
              <a:t>- y là biến phụ thuộc</a:t>
            </a:r>
          </a:p>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-Đánh giá chất lượng mô hình bằng MSE và RMSE</a:t>
            </a:r>
          </a:p>
        </p:txBody>
      </p:sp>
    </p:spTree>
    <p:extLst>
      <p:ext uri="{BB962C8B-B14F-4D97-AF65-F5344CB8AC3E}">
        <p14:creationId xmlns:p14="http://schemas.microsoft.com/office/powerpoint/2010/main" val="1063931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Bài tập 2</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69376" y="978312"/>
            <a:ext cx="11303424" cy="830997"/>
          </a:xfrm>
          <a:prstGeom prst="rect">
            <a:avLst/>
          </a:prstGeom>
        </p:spPr>
        <p:txBody>
          <a:bodyPr wrap="square">
            <a:spAutoFit/>
          </a:bodyPr>
          <a:lstStyle/>
          <a:p>
            <a:pPr marL="342900" indent="-342900">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Sử dụng Sklearn để huấn luyện mô hình máy học cho Bài tập số 1, trình diễn các kết quả thực hiện được</a:t>
            </a:r>
          </a:p>
        </p:txBody>
      </p:sp>
    </p:spTree>
    <p:extLst>
      <p:ext uri="{BB962C8B-B14F-4D97-AF65-F5344CB8AC3E}">
        <p14:creationId xmlns:p14="http://schemas.microsoft.com/office/powerpoint/2010/main" val="1417526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4.2. </a:t>
              </a:r>
              <a:r>
                <a:rPr lang="vi-VN" sz="2800">
                  <a:latin typeface="Cambria" panose="02040503050406030204" pitchFamily="18" charset="0"/>
                </a:rPr>
                <a:t>Logistic 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28800" y="1000747"/>
            <a:ext cx="11215200" cy="4893647"/>
          </a:xfrm>
          <a:prstGeom prst="rect">
            <a:avLst/>
          </a:prstGeom>
        </p:spPr>
        <p:txBody>
          <a:bodyPr wrap="square">
            <a:spAutoFit/>
          </a:bodyPr>
          <a:lstStyle/>
          <a:p>
            <a:r>
              <a:rPr lang="vi-VN" sz="2400">
                <a:latin typeface="Times New Roman" panose="02020603050405020304" pitchFamily="18" charset="0"/>
                <a:cs typeface="Times New Roman" panose="02020603050405020304" pitchFamily="18" charset="0"/>
              </a:rPr>
              <a:t>Hồi quy logistic là một kỹ thuật phân tích dữ liệu sử dụng toán học để tìm ra mối quan hệ giữa hai yếu tố dữ liệu. Sau đó, kỹ thuật này sử dụng mối quan hệ đã tìm được để dự đoán giá trị của những yếu tố đó dựa trên yếu tố còn lại. Dự đoán thường cho ra một số kết quả hữu hạn, như có hoặc không.</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Ta có thể dụng dụng Logistic Regression vào nhiều bài toán phân loại như:</a:t>
            </a:r>
          </a:p>
          <a:p>
            <a:pPr marL="342900" indent="-342900">
              <a:buFontTx/>
              <a:buChar char="-"/>
            </a:pPr>
            <a:r>
              <a:rPr lang="en-US" sz="2400">
                <a:latin typeface="Times New Roman" panose="02020603050405020304" pitchFamily="18" charset="0"/>
                <a:cs typeface="Times New Roman" panose="02020603050405020304" pitchFamily="18" charset="0"/>
              </a:rPr>
              <a:t>Xác định dữ liệu tích cực hay tiêu cực</a:t>
            </a:r>
          </a:p>
          <a:p>
            <a:pPr marL="342900" indent="-342900">
              <a:buFontTx/>
              <a:buChar char="-"/>
            </a:pPr>
            <a:r>
              <a:rPr lang="en-US" sz="2400">
                <a:latin typeface="Times New Roman" panose="02020603050405020304" pitchFamily="18" charset="0"/>
                <a:cs typeface="Times New Roman" panose="02020603050405020304" pitchFamily="18" charset="0"/>
              </a:rPr>
              <a:t>Xác định email Spam hay không Spam</a:t>
            </a:r>
          </a:p>
          <a:p>
            <a:pPr marL="342900" indent="-342900">
              <a:buFontTx/>
              <a:buChar char="-"/>
            </a:pPr>
            <a:r>
              <a:rPr lang="en-US" sz="2400">
                <a:latin typeface="Times New Roman" panose="02020603050405020304" pitchFamily="18" charset="0"/>
                <a:cs typeface="Times New Roman" panose="02020603050405020304" pitchFamily="18" charset="0"/>
              </a:rPr>
              <a:t>Xác định khách hàng có được duyệt vay hay không duyệt</a:t>
            </a:r>
          </a:p>
          <a:p>
            <a:pPr marL="342900" indent="-342900">
              <a:buFontTx/>
              <a:buChar char="-"/>
            </a:pPr>
            <a:r>
              <a:rPr lang="en-US" sz="2400">
                <a:latin typeface="Times New Roman" panose="02020603050405020304" pitchFamily="18" charset="0"/>
                <a:cs typeface="Times New Roman" panose="02020603050405020304" pitchFamily="18" charset="0"/>
              </a:rPr>
              <a:t>Xác định có nên đầu tư vào dự án hay không đầu tư</a:t>
            </a:r>
          </a:p>
          <a:p>
            <a:pPr marL="342900" indent="-342900">
              <a:buFontTx/>
              <a:buChar char="-"/>
            </a:pPr>
            <a:r>
              <a:rPr lang="en-US" sz="2400">
                <a:latin typeface="Times New Roman" panose="02020603050405020304" pitchFamily="18" charset="0"/>
                <a:cs typeface="Times New Roman" panose="02020603050405020304" pitchFamily="18" charset="0"/>
              </a:rPr>
              <a:t>Xác định khách hàng tiềm nay hay không tiềm năng</a:t>
            </a:r>
          </a:p>
          <a:p>
            <a:pPr marL="342900" indent="-342900">
              <a:buFontTx/>
              <a:buChar char="-"/>
            </a:pPr>
            <a:r>
              <a:rPr lang="en-US" sz="2400">
                <a:latin typeface="Times New Roman" panose="02020603050405020304" pitchFamily="18" charset="0"/>
                <a:cs typeface="Times New Roman" panose="02020603050405020304" pitchFamily="18" charset="0"/>
              </a:rPr>
              <a:t>Nói chung, thường chọn lựa 1 trong 2 thì chúng ta sẽ dùng Logistic Regression</a:t>
            </a: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634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4.2. </a:t>
              </a:r>
              <a:r>
                <a:rPr lang="vi-VN" sz="2800">
                  <a:latin typeface="Cambria" panose="02040503050406030204" pitchFamily="18" charset="0"/>
                </a:rPr>
                <a:t>Logistic 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00000" y="916306"/>
            <a:ext cx="11215200" cy="5262979"/>
          </a:xfrm>
          <a:prstGeom prst="rect">
            <a:avLst/>
          </a:prstGeom>
        </p:spPr>
        <p:txBody>
          <a:bodyPr wrap="square">
            <a:spAutoFit/>
          </a:bodyPr>
          <a:lstStyle/>
          <a:p>
            <a:pPr algn="just"/>
            <a:r>
              <a:rPr lang="vi-VN" sz="2800">
                <a:latin typeface="Times New Roman" panose="02020603050405020304" pitchFamily="18" charset="0"/>
                <a:cs typeface="Times New Roman" panose="02020603050405020304" pitchFamily="18" charset="0"/>
              </a:rPr>
              <a:t>Hồi quy logistic có một số ứng dụng thực tế trong nhiều ngành công nghiệp khác nhau</a:t>
            </a:r>
            <a:r>
              <a:rPr lang="en-US" sz="2800">
                <a:latin typeface="Times New Roman" panose="02020603050405020304" pitchFamily="18" charset="0"/>
                <a:cs typeface="Times New Roman" panose="02020603050405020304" pitchFamily="18" charset="0"/>
              </a:rPr>
              <a:t>:</a:t>
            </a:r>
            <a:endParaRPr lang="vi-VN" sz="2800">
              <a:latin typeface="Times New Roman" panose="02020603050405020304" pitchFamily="18" charset="0"/>
              <a:cs typeface="Times New Roman" panose="02020603050405020304" pitchFamily="18" charset="0"/>
            </a:endParaRPr>
          </a:p>
          <a:p>
            <a:pPr algn="just"/>
            <a:r>
              <a:rPr lang="vi-VN" sz="2800" b="1" u="sng">
                <a:latin typeface="Times New Roman" panose="02020603050405020304" pitchFamily="18" charset="0"/>
                <a:cs typeface="Times New Roman" panose="02020603050405020304" pitchFamily="18" charset="0"/>
              </a:rPr>
              <a:t>Sản xuất</a:t>
            </a:r>
            <a:r>
              <a:rPr lang="en-US" sz="2800" b="1" u="sng">
                <a:latin typeface="Times New Roman" panose="02020603050405020304" pitchFamily="18" charset="0"/>
                <a:cs typeface="Times New Roman" panose="02020603050405020304" pitchFamily="18" charset="0"/>
              </a:rPr>
              <a:t>:</a:t>
            </a:r>
            <a:endParaRPr lang="vi-VN" sz="2800" b="1" u="sng">
              <a:latin typeface="Times New Roman" panose="02020603050405020304" pitchFamily="18" charset="0"/>
              <a:cs typeface="Times New Roman" panose="02020603050405020304" pitchFamily="18" charset="0"/>
            </a:endParaRPr>
          </a:p>
          <a:p>
            <a:pPr algn="just"/>
            <a:r>
              <a:rPr lang="vi-VN" sz="2800">
                <a:latin typeface="Times New Roman" panose="02020603050405020304" pitchFamily="18" charset="0"/>
                <a:cs typeface="Times New Roman" panose="02020603050405020304" pitchFamily="18" charset="0"/>
              </a:rPr>
              <a:t>Các công ty sản xuất áp dụng phân tích hồi quy logistic để ước tính xác suất xảy ra sự cố ở bộ phận trong máy móc. Sau đó, họ sẽ lên lịch bảo trì dựa trên xác suất đã ước tính này để giảm thiểu sự cố trong tương lai.</a:t>
            </a:r>
          </a:p>
          <a:p>
            <a:pPr algn="just"/>
            <a:endParaRPr lang="vi-VN" sz="2800">
              <a:latin typeface="Times New Roman" panose="02020603050405020304" pitchFamily="18" charset="0"/>
              <a:cs typeface="Times New Roman" panose="02020603050405020304" pitchFamily="18" charset="0"/>
            </a:endParaRPr>
          </a:p>
          <a:p>
            <a:pPr algn="just"/>
            <a:r>
              <a:rPr lang="vi-VN" sz="2800" b="1" u="sng">
                <a:latin typeface="Times New Roman" panose="02020603050405020304" pitchFamily="18" charset="0"/>
                <a:cs typeface="Times New Roman" panose="02020603050405020304" pitchFamily="18" charset="0"/>
              </a:rPr>
              <a:t>Chăm sóc sức khỏe</a:t>
            </a:r>
            <a:r>
              <a:rPr lang="en-US" sz="2800" b="1" u="sng">
                <a:latin typeface="Times New Roman" panose="02020603050405020304" pitchFamily="18" charset="0"/>
                <a:cs typeface="Times New Roman" panose="02020603050405020304" pitchFamily="18" charset="0"/>
              </a:rPr>
              <a:t>:</a:t>
            </a:r>
            <a:endParaRPr lang="vi-VN" sz="2800" b="1" u="sng">
              <a:latin typeface="Times New Roman" panose="02020603050405020304" pitchFamily="18" charset="0"/>
              <a:cs typeface="Times New Roman" panose="02020603050405020304" pitchFamily="18" charset="0"/>
            </a:endParaRPr>
          </a:p>
          <a:p>
            <a:pPr algn="just"/>
            <a:r>
              <a:rPr lang="vi-VN" sz="2800">
                <a:latin typeface="Times New Roman" panose="02020603050405020304" pitchFamily="18" charset="0"/>
                <a:cs typeface="Times New Roman" panose="02020603050405020304" pitchFamily="18" charset="0"/>
              </a:rPr>
              <a:t>Các nhà nghiên cứu y khoa lên kế hoạch điều trị và chăm sóc dự phòng bằng cách dự đoán khả năng mắc bệnh ở bệnh nhân. Họ sử dụng các mô hình hồi quy logistic để so sánh tác động của tiền sử gia đình hoặc của bộ gen lên bệnh tật. </a:t>
            </a:r>
          </a:p>
        </p:txBody>
      </p:sp>
    </p:spTree>
    <p:extLst>
      <p:ext uri="{BB962C8B-B14F-4D97-AF65-F5344CB8AC3E}">
        <p14:creationId xmlns:p14="http://schemas.microsoft.com/office/powerpoint/2010/main" val="567640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4.2. </a:t>
              </a:r>
              <a:r>
                <a:rPr lang="vi-VN" sz="2800">
                  <a:latin typeface="Cambria" panose="02040503050406030204" pitchFamily="18" charset="0"/>
                </a:rPr>
                <a:t>Logistic 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43200" y="778650"/>
            <a:ext cx="11215200" cy="5693866"/>
          </a:xfrm>
          <a:prstGeom prst="rect">
            <a:avLst/>
          </a:prstGeom>
        </p:spPr>
        <p:txBody>
          <a:bodyPr wrap="square">
            <a:spAutoFit/>
          </a:bodyPr>
          <a:lstStyle/>
          <a:p>
            <a:pPr algn="just"/>
            <a:r>
              <a:rPr lang="vi-VN" sz="2800" b="1" u="sng">
                <a:latin typeface="Times New Roman" panose="02020603050405020304" pitchFamily="18" charset="0"/>
                <a:cs typeface="Times New Roman" panose="02020603050405020304" pitchFamily="18" charset="0"/>
              </a:rPr>
              <a:t>Tài chính</a:t>
            </a:r>
            <a:r>
              <a:rPr lang="en-US" sz="2800" b="1" u="sng">
                <a:latin typeface="Times New Roman" panose="02020603050405020304" pitchFamily="18" charset="0"/>
                <a:cs typeface="Times New Roman" panose="02020603050405020304" pitchFamily="18" charset="0"/>
              </a:rPr>
              <a:t>:</a:t>
            </a:r>
            <a:endParaRPr lang="vi-VN" sz="2800" b="1" u="sng">
              <a:latin typeface="Times New Roman" panose="02020603050405020304" pitchFamily="18" charset="0"/>
              <a:cs typeface="Times New Roman" panose="02020603050405020304" pitchFamily="18" charset="0"/>
            </a:endParaRPr>
          </a:p>
          <a:p>
            <a:pPr algn="just"/>
            <a:r>
              <a:rPr lang="vi-VN" sz="2800">
                <a:latin typeface="Times New Roman" panose="02020603050405020304" pitchFamily="18" charset="0"/>
                <a:cs typeface="Times New Roman" panose="02020603050405020304" pitchFamily="18" charset="0"/>
              </a:rPr>
              <a:t>Các công ty tài chính phải phân tích các giao dịch tài chính để đề phòng gian lận, xem xét các đơn xin vay và đơn bảo hiểm để đề phòng rủi ro. Những vấn đề này phù hợp với mô hình hồi quy logistic bởi chúng có kết quả cụ thể, chẳng hạn như rủi ro cao hoặc rủi ro thấp và gian lận hoặc không gian lận.  </a:t>
            </a:r>
          </a:p>
          <a:p>
            <a:pPr algn="just"/>
            <a:endParaRPr lang="vi-VN" sz="2800">
              <a:latin typeface="Times New Roman" panose="02020603050405020304" pitchFamily="18" charset="0"/>
              <a:cs typeface="Times New Roman" panose="02020603050405020304" pitchFamily="18" charset="0"/>
            </a:endParaRPr>
          </a:p>
          <a:p>
            <a:pPr algn="just"/>
            <a:r>
              <a:rPr lang="vi-VN" sz="2800" b="1" u="sng">
                <a:latin typeface="Times New Roman" panose="02020603050405020304" pitchFamily="18" charset="0"/>
                <a:cs typeface="Times New Roman" panose="02020603050405020304" pitchFamily="18" charset="0"/>
              </a:rPr>
              <a:t>Bộ phận Tiếp thị</a:t>
            </a:r>
            <a:r>
              <a:rPr lang="en-US" sz="2800" b="1" u="sng">
                <a:latin typeface="Times New Roman" panose="02020603050405020304" pitchFamily="18" charset="0"/>
                <a:cs typeface="Times New Roman" panose="02020603050405020304" pitchFamily="18" charset="0"/>
              </a:rPr>
              <a:t>:</a:t>
            </a:r>
            <a:endParaRPr lang="vi-VN" sz="2800" b="1" u="sng">
              <a:latin typeface="Times New Roman" panose="02020603050405020304" pitchFamily="18" charset="0"/>
              <a:cs typeface="Times New Roman" panose="02020603050405020304" pitchFamily="18" charset="0"/>
            </a:endParaRPr>
          </a:p>
          <a:p>
            <a:pPr algn="just"/>
            <a:r>
              <a:rPr lang="vi-VN" sz="2800">
                <a:latin typeface="Times New Roman" panose="02020603050405020304" pitchFamily="18" charset="0"/>
                <a:cs typeface="Times New Roman" panose="02020603050405020304" pitchFamily="18" charset="0"/>
              </a:rPr>
              <a:t>Các công cụ quảng cáo trực tuyến sử dụng mô hình hồi quy logistic để dự đoán xem người dùng sẽ nhấp vào một quảng cáo hay không. Kết quả là, các nhà tiếp thị có thể phân tích phản ứng của người dùng đối với những từ ngữ và hình ảnh khác nhau, tạo ra các quảng cáo hiệu suất cao có khả năng thu hút khách hàng.</a:t>
            </a:r>
            <a:endParaRPr lang="en-US" sz="2800">
              <a:latin typeface="Times New Roman" panose="02020603050405020304" pitchFamily="18" charset="0"/>
              <a:cs typeface="Times New Roman" panose="02020603050405020304" pitchFamily="18" charset="0"/>
            </a:endParaRPr>
          </a:p>
          <a:p>
            <a:pPr algn="just"/>
            <a:r>
              <a:rPr lang="en-US" sz="2800">
                <a:latin typeface="Times New Roman" panose="02020603050405020304" pitchFamily="18" charset="0"/>
                <a:cs typeface="Times New Roman" panose="02020603050405020304" pitchFamily="18" charset="0"/>
              </a:rPr>
              <a:t>Đọc thêm ở: </a:t>
            </a:r>
            <a:r>
              <a:rPr lang="en-US" sz="2800">
                <a:latin typeface="Times New Roman" panose="02020603050405020304" pitchFamily="18" charset="0"/>
                <a:cs typeface="Times New Roman" panose="02020603050405020304" pitchFamily="18" charset="0"/>
                <a:hlinkClick r:id="rId3"/>
              </a:rPr>
              <a:t>https://aws.amazon.com/vi/what-is/logistic-regression/</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1766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Thảo 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p:cNvSpPr txBox="1"/>
          <p:nvPr/>
        </p:nvSpPr>
        <p:spPr>
          <a:xfrm>
            <a:off x="502810" y="943200"/>
            <a:ext cx="11204390" cy="2246769"/>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Tìm hiểu cách thức sử dụng các công thức trong Excel để minh họa Logistic Regression (30p):</a:t>
            </a:r>
          </a:p>
          <a:p>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hlinkClick r:id="rId3"/>
              </a:rPr>
              <a:t>https://sheetaki.com/logistic-regression-excel/</a:t>
            </a:r>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9893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Thảo 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p:cNvSpPr txBox="1"/>
          <p:nvPr/>
        </p:nvSpPr>
        <p:spPr>
          <a:xfrm>
            <a:off x="502810" y="943200"/>
            <a:ext cx="11204390" cy="2246769"/>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Tìm hiểu và thực hiện Logistic regression bằng Python (20p):</a:t>
            </a:r>
          </a:p>
          <a:p>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hlinkClick r:id="rId3"/>
              </a:rPr>
              <a:t>https://towardsdatascience.com/building-a-logistic-regression-in-python-step-by-step-becd4d56c9c8</a:t>
            </a:r>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9982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4.3. </a:t>
              </a:r>
              <a:r>
                <a:rPr lang="vi-VN" sz="2800">
                  <a:latin typeface="Cambria" panose="02040503050406030204" pitchFamily="18" charset="0"/>
                </a:rPr>
                <a:t>Classification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2" y="873881"/>
            <a:ext cx="11200868" cy="2246769"/>
          </a:xfrm>
          <a:prstGeom prst="rect">
            <a:avLst/>
          </a:prstGeom>
        </p:spPr>
        <p:txBody>
          <a:bodyPr wrap="square">
            <a:spAutoFit/>
          </a:bodyPr>
          <a:lstStyle/>
          <a:p>
            <a:pPr algn="just"/>
            <a:r>
              <a:rPr lang="en-US" sz="2800">
                <a:latin typeface="Times New Roman" panose="02020603050405020304" pitchFamily="18" charset="0"/>
                <a:cs typeface="Times New Roman" panose="02020603050405020304" pitchFamily="18" charset="0"/>
              </a:rPr>
              <a:t>Phân loại là quá trình nhận biết, hiểu và nhóm các ý tưởng và đối tượng thành các danh mục đặt trước hoặc “các nhóm nhỏ”. Sử dụng các tập dữ liệu đào tạo được phân loại trước, các chương trình học máy sử dụng nhiều thuật toán khác nhau để phân loại các tập dữ liệu trong tương lai thành các danh mục.</a:t>
            </a:r>
          </a:p>
        </p:txBody>
      </p:sp>
      <p:pic>
        <p:nvPicPr>
          <p:cNvPr id="18434" name="Picture 2" descr="Classification Algorithm in Machine Learnin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053" y="2691275"/>
            <a:ext cx="408622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866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4.3. </a:t>
              </a:r>
              <a:r>
                <a:rPr lang="vi-VN" sz="2800">
                  <a:latin typeface="Cambria" panose="02040503050406030204" pitchFamily="18" charset="0"/>
                </a:rPr>
                <a:t>Classification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2" y="873881"/>
            <a:ext cx="11200868" cy="3539430"/>
          </a:xfrm>
          <a:prstGeom prst="rect">
            <a:avLst/>
          </a:prstGeom>
        </p:spPr>
        <p:txBody>
          <a:bodyPr wrap="square">
            <a:spAutoFit/>
          </a:bodyPr>
          <a:lstStyle/>
          <a:p>
            <a:pPr algn="just"/>
            <a:r>
              <a:rPr lang="vi-VN" sz="2800" b="1" u="sng">
                <a:latin typeface="Times New Roman" panose="02020603050405020304" pitchFamily="18" charset="0"/>
                <a:cs typeface="Times New Roman" panose="02020603050405020304" pitchFamily="18" charset="0"/>
              </a:rPr>
              <a:t>Binary Classifier:</a:t>
            </a:r>
            <a:r>
              <a:rPr lang="en-US" sz="2800" b="1">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Nếu vấn đề phân loại chỉ có hai kết quả có thể xảy ra thì nó được gọi là phân loại nhị phân.</a:t>
            </a:r>
          </a:p>
          <a:p>
            <a:pPr algn="just"/>
            <a:r>
              <a:rPr lang="vi-VN" sz="2800">
                <a:latin typeface="Times New Roman" panose="02020603050405020304" pitchFamily="18" charset="0"/>
                <a:cs typeface="Times New Roman" panose="02020603050405020304" pitchFamily="18" charset="0"/>
              </a:rPr>
              <a:t>Ví dụ: CÓ hoặc KHÔNG, NAM hay NỮ, SPAM hoặc KHÔNG SPAM, CAT hoặc DOG, v.v.</a:t>
            </a:r>
            <a:endParaRPr lang="en-US" sz="2800">
              <a:latin typeface="Times New Roman" panose="02020603050405020304" pitchFamily="18" charset="0"/>
              <a:cs typeface="Times New Roman" panose="02020603050405020304" pitchFamily="18" charset="0"/>
            </a:endParaRPr>
          </a:p>
          <a:p>
            <a:pPr algn="just"/>
            <a:endParaRPr lang="vi-VN" sz="2800">
              <a:latin typeface="Times New Roman" panose="02020603050405020304" pitchFamily="18" charset="0"/>
              <a:cs typeface="Times New Roman" panose="02020603050405020304" pitchFamily="18" charset="0"/>
            </a:endParaRPr>
          </a:p>
          <a:p>
            <a:pPr algn="just"/>
            <a:r>
              <a:rPr lang="vi-VN" sz="2800" b="1" u="sng">
                <a:latin typeface="Times New Roman" panose="02020603050405020304" pitchFamily="18" charset="0"/>
                <a:cs typeface="Times New Roman" panose="02020603050405020304" pitchFamily="18" charset="0"/>
              </a:rPr>
              <a:t>Multi-class Classifier:</a:t>
            </a:r>
            <a:r>
              <a:rPr lang="vi-VN" sz="2800">
                <a:latin typeface="Times New Roman" panose="02020603050405020304" pitchFamily="18" charset="0"/>
                <a:cs typeface="Times New Roman" panose="02020603050405020304" pitchFamily="18" charset="0"/>
              </a:rPr>
              <a:t> Nếu một bài toán phân loại có nhiều hơn hai kết quả thì nó được gọi là Trình phân loại nhiều lớp.</a:t>
            </a:r>
          </a:p>
          <a:p>
            <a:pPr algn="just"/>
            <a:r>
              <a:rPr lang="vi-VN" sz="2800">
                <a:latin typeface="Times New Roman" panose="02020603050405020304" pitchFamily="18" charset="0"/>
                <a:cs typeface="Times New Roman" panose="02020603050405020304" pitchFamily="18" charset="0"/>
              </a:rPr>
              <a:t>Ví dụ: Phân loại các loại cây trồng, Phân loại các loại âm nhạc.</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057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4.3. </a:t>
              </a:r>
              <a:r>
                <a:rPr lang="vi-VN" sz="2800">
                  <a:latin typeface="Cambria" panose="02040503050406030204" pitchFamily="18" charset="0"/>
                </a:rPr>
                <a:t>Classification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2" y="873881"/>
            <a:ext cx="11200868" cy="3970318"/>
          </a:xfrm>
          <a:prstGeom prst="rect">
            <a:avLst/>
          </a:prstGeom>
        </p:spPr>
        <p:txBody>
          <a:bodyPr wrap="square">
            <a:spAutoFit/>
          </a:bodyPr>
          <a:lstStyle/>
          <a:p>
            <a:pPr marL="457200" indent="-457200" algn="just">
              <a:buFont typeface="Wingdings" panose="05000000000000000000" pitchFamily="2" charset="2"/>
              <a:buChar char="q"/>
            </a:pPr>
            <a:r>
              <a:rPr lang="vi-VN" sz="2800" b="1">
                <a:latin typeface="Times New Roman" panose="02020603050405020304" pitchFamily="18" charset="0"/>
                <a:cs typeface="Times New Roman" panose="02020603050405020304" pitchFamily="18" charset="0"/>
              </a:rPr>
              <a:t>Linear Models</a:t>
            </a:r>
          </a:p>
          <a:p>
            <a:pPr marL="514350" lvl="3" indent="-514350" algn="just">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Logistic Regression</a:t>
            </a:r>
          </a:p>
          <a:p>
            <a:pPr marL="514350" lvl="3" indent="-514350" algn="just">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Support Vector Machines</a:t>
            </a:r>
          </a:p>
          <a:p>
            <a:pPr marL="457200" indent="-457200" algn="just">
              <a:buFont typeface="Wingdings" panose="05000000000000000000" pitchFamily="2" charset="2"/>
              <a:buChar char="q"/>
            </a:pPr>
            <a:r>
              <a:rPr lang="vi-VN" sz="2800" b="1">
                <a:latin typeface="Times New Roman" panose="02020603050405020304" pitchFamily="18" charset="0"/>
                <a:cs typeface="Times New Roman" panose="02020603050405020304" pitchFamily="18" charset="0"/>
              </a:rPr>
              <a:t>Non-linear Models</a:t>
            </a:r>
          </a:p>
          <a:p>
            <a:pPr marL="457200" lvl="1" indent="-457200" algn="just">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K-Nearest Neighbours</a:t>
            </a:r>
          </a:p>
          <a:p>
            <a:pPr marL="457200" lvl="1" indent="-457200" algn="just">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Kernel SVM</a:t>
            </a:r>
          </a:p>
          <a:p>
            <a:pPr marL="457200" lvl="1" indent="-457200" algn="just">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Naïve Bayes</a:t>
            </a:r>
          </a:p>
          <a:p>
            <a:pPr marL="457200" lvl="1" indent="-457200" algn="just">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Decision Tree Classification</a:t>
            </a:r>
          </a:p>
          <a:p>
            <a:pPr marL="457200" lvl="1" indent="-457200" algn="just">
              <a:buFont typeface="Arial" panose="020B0604020202020204" pitchFamily="34" charset="0"/>
              <a:buChar char="•"/>
            </a:pPr>
            <a:r>
              <a:rPr lang="vi-VN" sz="2800">
                <a:latin typeface="Times New Roman" panose="02020603050405020304" pitchFamily="18" charset="0"/>
                <a:cs typeface="Times New Roman" panose="02020603050405020304" pitchFamily="18" charset="0"/>
              </a:rPr>
              <a:t>Random Forest Classification</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6743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4.1. </a:t>
              </a:r>
              <a:r>
                <a:rPr lang="vi-VN" sz="2800">
                  <a:latin typeface="Cambria" panose="02040503050406030204" pitchFamily="18" charset="0"/>
                </a:rPr>
                <a:t>Linear 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b="1">
                <a:latin typeface="Cambria" panose="02040503050406030204" pitchFamily="18" charset="0"/>
              </a:rPr>
              <a:t>Multiple Linear Regression: </a:t>
            </a:r>
            <a:r>
              <a:rPr lang="vi-VN" sz="2800">
                <a:latin typeface="Cambria" panose="02040503050406030204" pitchFamily="18" charset="0"/>
              </a:rPr>
              <a:t>Mô hình </a:t>
            </a:r>
            <a:r>
              <a:rPr lang="en-US" sz="2800">
                <a:latin typeface="Cambria" panose="02040503050406030204" pitchFamily="18" charset="0"/>
              </a:rPr>
              <a:t>hồi quy tuyến tính đa biến </a:t>
            </a:r>
            <a:r>
              <a:rPr lang="vi-VN" sz="2800">
                <a:latin typeface="Cambria" panose="02040503050406030204" pitchFamily="18" charset="0"/>
              </a:rPr>
              <a:t>có nhiều hơn một biến độc lập, biểu diễn mối quan hệ tuyến tính giữa các biến độc lập và biến phụ thuộc</a:t>
            </a:r>
            <a:r>
              <a:rPr lang="en-US" sz="2800">
                <a:latin typeface="Cambria" panose="02040503050406030204" pitchFamily="18" charset="0"/>
              </a:rPr>
              <a:t>.</a:t>
            </a:r>
            <a:endParaRPr lang="vi-VN" sz="2800" dirty="0">
              <a:latin typeface="Cambria" panose="02040503050406030204" pitchFamily="18" charset="0"/>
            </a:endParaRPr>
          </a:p>
        </p:txBody>
      </p:sp>
      <p:pic>
        <p:nvPicPr>
          <p:cNvPr id="2050" name="Picture 2" descr="Multiple Linear Regression - Overview, Formula, How It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587" y="2556428"/>
            <a:ext cx="5021225" cy="362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217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8222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a:latin typeface="Cambria" panose="02040503050406030204" pitchFamily="18" charset="0"/>
              </a:rPr>
              <a:t>Câu</a:t>
            </a:r>
            <a:r>
              <a:rPr lang="en-US" sz="2800" dirty="0">
                <a:latin typeface="Cambria" panose="02040503050406030204" pitchFamily="18" charset="0"/>
              </a:rPr>
              <a:t> 1: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bày</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err="1">
                <a:latin typeface="Cambria" panose="02040503050406030204" pitchFamily="18" charset="0"/>
              </a:rPr>
              <a:t>hình</a:t>
            </a:r>
            <a:r>
              <a:rPr lang="en-US" sz="2800">
                <a:latin typeface="Cambria" panose="02040503050406030204" pitchFamily="18" charset="0"/>
              </a:rPr>
              <a:t> Ridge regression</a:t>
            </a:r>
          </a:p>
          <a:p>
            <a:pPr algn="just">
              <a:buFont typeface="Wingdings" panose="05000000000000000000" pitchFamily="2" charset="2"/>
              <a:buChar char="q"/>
            </a:pPr>
            <a:r>
              <a:rPr lang="en-US" sz="2800">
                <a:latin typeface="Cambria" panose="02040503050406030204" pitchFamily="18" charset="0"/>
              </a:rPr>
              <a:t>Câu 2: Trình bày mô hình Lasso regression</a:t>
            </a:r>
            <a:endParaRPr lang="en-US" sz="2800" dirty="0">
              <a:latin typeface="Cambria" panose="02040503050406030204" pitchFamily="18" charset="0"/>
            </a:endParaRPr>
          </a:p>
        </p:txBody>
      </p:sp>
    </p:spTree>
    <p:extLst>
      <p:ext uri="{BB962C8B-B14F-4D97-AF65-F5344CB8AC3E}">
        <p14:creationId xmlns:p14="http://schemas.microsoft.com/office/powerpoint/2010/main" val="1290186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2862322"/>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cơ chế hoạt động của Linear Regression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cơ chế hoạt động của Logistic Regression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Cho một số ví dụ liên quan tới bài toán Classification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một số giải thuật ứng dụng cho Classification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1815882"/>
          </a:xfrm>
          <a:prstGeom prst="rect">
            <a:avLst/>
          </a:prstGeom>
        </p:spPr>
        <p:txBody>
          <a:bodyPr wrap="square">
            <a:spAutoFit/>
          </a:bodyPr>
          <a:lstStyle/>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.4</a:t>
            </a:r>
            <a:r>
              <a:rPr lang="vi-VN" sz="2800" dirty="0">
                <a:latin typeface="Cambria" panose="02040503050406030204" pitchFamily="18" charset="0"/>
              </a:rPr>
              <a:t>. Nhóm giải thuật Clustering và ứng dụng</a:t>
            </a:r>
          </a:p>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.5</a:t>
            </a:r>
            <a:r>
              <a:rPr lang="vi-VN" sz="2800" dirty="0">
                <a:latin typeface="Cambria" panose="02040503050406030204" pitchFamily="18" charset="0"/>
              </a:rPr>
              <a:t>. Nhóm giải thuật Completion và ứng dụng</a:t>
            </a:r>
          </a:p>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.6</a:t>
            </a:r>
            <a:r>
              <a:rPr lang="vi-VN" sz="2800" dirty="0">
                <a:latin typeface="Cambria" panose="02040503050406030204" pitchFamily="18" charset="0"/>
              </a:rPr>
              <a:t>. Nhóm giải thuật khác</a:t>
            </a:r>
          </a:p>
          <a:p>
            <a:pPr marL="457200" indent="-457200" algn="just">
              <a:buFont typeface="Wingdings" panose="05000000000000000000" pitchFamily="2" charset="2"/>
              <a:buChar char="v"/>
            </a:pPr>
            <a:r>
              <a:rPr lang="en-US" sz="2800">
                <a:latin typeface="Cambria" panose="02040503050406030204" pitchFamily="18" charset="0"/>
              </a:rPr>
              <a:t>4</a:t>
            </a:r>
            <a:r>
              <a:rPr lang="vi-VN" sz="2800">
                <a:latin typeface="Cambria" panose="02040503050406030204" pitchFamily="18" charset="0"/>
              </a:rPr>
              <a:t>.7</a:t>
            </a:r>
            <a:r>
              <a:rPr lang="vi-VN" sz="2800" dirty="0">
                <a:latin typeface="Cambria" panose="02040503050406030204" pitchFamily="18" charset="0"/>
              </a:rPr>
              <a:t>. </a:t>
            </a:r>
            <a:r>
              <a:rPr lang="vi-VN" sz="2800">
                <a:latin typeface="Cambria" panose="02040503050406030204" pitchFamily="18" charset="0"/>
              </a:rPr>
              <a:t>Các độ đo đánh giá chất lượng mô hình máy học </a:t>
            </a:r>
            <a:endParaRPr lang="vi-VN" sz="28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4.1. </a:t>
              </a:r>
              <a:r>
                <a:rPr lang="vi-VN" sz="2800">
                  <a:latin typeface="Cambria" panose="02040503050406030204" pitchFamily="18" charset="0"/>
                </a:rPr>
                <a:t>Linear 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a:latin typeface="Cambria" panose="02040503050406030204" pitchFamily="18" charset="0"/>
              </a:rPr>
              <a:t>Ta có thể triển khai Linear Regression bằng:</a:t>
            </a:r>
          </a:p>
          <a:p>
            <a:pPr algn="just">
              <a:buFont typeface="Wingdings" panose="05000000000000000000" pitchFamily="2" charset="2"/>
              <a:buChar char="ü"/>
            </a:pPr>
            <a:r>
              <a:rPr lang="en-US" sz="2800">
                <a:latin typeface="Cambria" panose="02040503050406030204" pitchFamily="18" charset="0"/>
              </a:rPr>
              <a:t>R linear regression</a:t>
            </a:r>
          </a:p>
          <a:p>
            <a:pPr algn="just">
              <a:buFont typeface="Wingdings" panose="05000000000000000000" pitchFamily="2" charset="2"/>
              <a:buChar char="ü"/>
            </a:pPr>
            <a:r>
              <a:rPr lang="en-US" sz="2800">
                <a:latin typeface="Cambria" panose="02040503050406030204" pitchFamily="18" charset="0"/>
              </a:rPr>
              <a:t>MATLAB linear regression</a:t>
            </a:r>
          </a:p>
          <a:p>
            <a:pPr algn="just">
              <a:buFont typeface="Wingdings" panose="05000000000000000000" pitchFamily="2" charset="2"/>
              <a:buChar char="ü"/>
            </a:pPr>
            <a:r>
              <a:rPr lang="en-US" sz="2800">
                <a:latin typeface="Cambria" panose="02040503050406030204" pitchFamily="18" charset="0"/>
              </a:rPr>
              <a:t>Sklearn linear regression</a:t>
            </a:r>
          </a:p>
          <a:p>
            <a:pPr algn="just">
              <a:buFont typeface="Wingdings" panose="05000000000000000000" pitchFamily="2" charset="2"/>
              <a:buChar char="ü"/>
            </a:pPr>
            <a:r>
              <a:rPr lang="en-US" sz="2800">
                <a:latin typeface="Cambria" panose="02040503050406030204" pitchFamily="18" charset="0"/>
              </a:rPr>
              <a:t>Linear regression Python</a:t>
            </a:r>
          </a:p>
          <a:p>
            <a:pPr algn="just">
              <a:buFont typeface="Wingdings" panose="05000000000000000000" pitchFamily="2" charset="2"/>
              <a:buChar char="ü"/>
            </a:pPr>
            <a:r>
              <a:rPr lang="en-US" sz="2800">
                <a:latin typeface="Cambria" panose="02040503050406030204" pitchFamily="18" charset="0"/>
              </a:rPr>
              <a:t>Linear regression C#</a:t>
            </a:r>
          </a:p>
          <a:p>
            <a:pPr algn="just">
              <a:buFont typeface="Wingdings" panose="05000000000000000000" pitchFamily="2" charset="2"/>
              <a:buChar char="ü"/>
            </a:pPr>
            <a:r>
              <a:rPr lang="en-US" sz="2800">
                <a:latin typeface="Cambria" panose="02040503050406030204" pitchFamily="18" charset="0"/>
              </a:rPr>
              <a:t>Linear regression Java</a:t>
            </a:r>
          </a:p>
          <a:p>
            <a:pPr algn="just">
              <a:buFont typeface="Wingdings" panose="05000000000000000000" pitchFamily="2" charset="2"/>
              <a:buChar char="ü"/>
            </a:pPr>
            <a:r>
              <a:rPr lang="en-US" sz="2800">
                <a:latin typeface="Cambria" panose="02040503050406030204" pitchFamily="18" charset="0"/>
              </a:rPr>
              <a:t>Excel linear regression</a:t>
            </a:r>
          </a:p>
          <a:p>
            <a:pPr algn="just">
              <a:buFont typeface="Wingdings" panose="05000000000000000000" pitchFamily="2" charset="2"/>
              <a:buChar char="ü"/>
            </a:pPr>
            <a:r>
              <a:rPr lang="en-US" sz="2800">
                <a:latin typeface="Cambria" panose="02040503050406030204" pitchFamily="18" charset="0"/>
              </a:rPr>
              <a:t>Tự thực hiện theo các công thức toán học</a:t>
            </a:r>
            <a:endParaRPr lang="vi-VN" sz="2800" dirty="0">
              <a:latin typeface="Cambria" panose="02040503050406030204" pitchFamily="18" charset="0"/>
            </a:endParaRPr>
          </a:p>
        </p:txBody>
      </p:sp>
    </p:spTree>
    <p:extLst>
      <p:ext uri="{BB962C8B-B14F-4D97-AF65-F5344CB8AC3E}">
        <p14:creationId xmlns:p14="http://schemas.microsoft.com/office/powerpoint/2010/main" val="2237606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143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b="1">
                <a:latin typeface="Cambria" panose="02040503050406030204" pitchFamily="18" charset="0"/>
              </a:rPr>
              <a:t>Simple Linear Regression: </a:t>
            </a:r>
            <a:r>
              <a:rPr lang="vi-VN" sz="2800">
                <a:latin typeface="Cambria" panose="02040503050406030204" pitchFamily="18" charset="0"/>
              </a:rPr>
              <a:t>Mô hình </a:t>
            </a:r>
            <a:r>
              <a:rPr lang="en-US" sz="2800">
                <a:latin typeface="Cambria" panose="02040503050406030204" pitchFamily="18" charset="0"/>
              </a:rPr>
              <a:t>hồi quy tuyến tính đơn biến </a:t>
            </a:r>
            <a:r>
              <a:rPr lang="vi-VN" sz="2800">
                <a:latin typeface="Cambria" panose="02040503050406030204" pitchFamily="18" charset="0"/>
              </a:rPr>
              <a:t>chỉ có một biến độc lập (input feature) mô tả mối quan hệ tuyến tính giữa biến phụ thuộc (output target) và biến độc lập.</a:t>
            </a:r>
            <a:endParaRPr lang="en-US" sz="2800">
              <a:latin typeface="Cambria" panose="02040503050406030204" pitchFamily="18" charset="0"/>
            </a:endParaRPr>
          </a:p>
        </p:txBody>
      </p:sp>
      <p:sp>
        <p:nvSpPr>
          <p:cNvPr id="8" name="Rectangle 7"/>
          <p:cNvSpPr/>
          <p:nvPr/>
        </p:nvSpPr>
        <p:spPr>
          <a:xfrm>
            <a:off x="4759043" y="2624222"/>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sp>
        <p:nvSpPr>
          <p:cNvPr id="9" name="TextBox 8"/>
          <p:cNvSpPr txBox="1"/>
          <p:nvPr/>
        </p:nvSpPr>
        <p:spPr>
          <a:xfrm>
            <a:off x="728132" y="3344222"/>
            <a:ext cx="5109091" cy="1569660"/>
          </a:xfrm>
          <a:prstGeom prst="rect">
            <a:avLst/>
          </a:prstGeom>
          <a:noFill/>
        </p:spPr>
        <p:txBody>
          <a:bodyPr wrap="none" rtlCol="0">
            <a:spAutoFit/>
          </a:bodyPr>
          <a:lstStyle/>
          <a:p>
            <a:pPr marL="342900" indent="-342900">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Y = Biến phụ thuộc</a:t>
            </a:r>
          </a:p>
          <a:p>
            <a:pPr marL="342900" indent="-342900">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X = Biến độc lập</a:t>
            </a:r>
          </a:p>
          <a:p>
            <a:pPr marL="342900" indent="-342900">
              <a:buFont typeface="Wingdings" panose="05000000000000000000" pitchFamily="2" charset="2"/>
              <a:buChar char="ü"/>
            </a:pPr>
            <a:r>
              <a:rPr lang="el-GR" sz="2400">
                <a:latin typeface="Times New Roman" panose="02020603050405020304" pitchFamily="18" charset="0"/>
                <a:cs typeface="Times New Roman" panose="02020603050405020304" pitchFamily="18" charset="0"/>
              </a:rPr>
              <a:t>Β0 = </a:t>
            </a:r>
            <a:r>
              <a:rPr lang="en-US" sz="2400">
                <a:latin typeface="Times New Roman" panose="02020603050405020304" pitchFamily="18" charset="0"/>
                <a:cs typeface="Times New Roman" panose="02020603050405020304" pitchFamily="18" charset="0"/>
              </a:rPr>
              <a:t>Hằng số</a:t>
            </a:r>
          </a:p>
          <a:p>
            <a:pPr marL="342900" indent="-342900">
              <a:buFont typeface="Wingdings" panose="05000000000000000000" pitchFamily="2" charset="2"/>
              <a:buChar char="ü"/>
            </a:pPr>
            <a:r>
              <a:rPr lang="el-GR" sz="2400">
                <a:latin typeface="Times New Roman" panose="02020603050405020304" pitchFamily="18" charset="0"/>
                <a:cs typeface="Times New Roman" panose="02020603050405020304" pitchFamily="18" charset="0"/>
              </a:rPr>
              <a:t>Β1 = </a:t>
            </a:r>
            <a:r>
              <a:rPr lang="en-US" sz="2400">
                <a:latin typeface="Times New Roman" panose="02020603050405020304" pitchFamily="18" charset="0"/>
                <a:cs typeface="Times New Roman" panose="02020603050405020304" pitchFamily="18" charset="0"/>
              </a:rPr>
              <a:t>Hệ số mối quan hệ giữa X và Y</a:t>
            </a:r>
          </a:p>
        </p:txBody>
      </p:sp>
    </p:spTree>
    <p:extLst>
      <p:ext uri="{BB962C8B-B14F-4D97-AF65-F5344CB8AC3E}">
        <p14:creationId xmlns:p14="http://schemas.microsoft.com/office/powerpoint/2010/main" val="1856774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p:cNvSpPr txBox="1"/>
          <p:nvPr/>
        </p:nvSpPr>
        <p:spPr>
          <a:xfrm>
            <a:off x="480910" y="921997"/>
            <a:ext cx="10653546" cy="2677656"/>
          </a:xfrm>
          <a:prstGeom prst="rect">
            <a:avLst/>
          </a:prstGeom>
          <a:noFill/>
        </p:spPr>
        <p:txBody>
          <a:bodyPr wrap="square" rtlCol="0">
            <a:spAutoFit/>
          </a:bodyPr>
          <a:lstStyle/>
          <a:p>
            <a:pPr marL="342900" indent="-342900" algn="just">
              <a:buFont typeface="Wingdings" panose="05000000000000000000" pitchFamily="2" charset="2"/>
              <a:buChar char="ü"/>
            </a:pPr>
            <a:r>
              <a:rPr lang="vi-VN" sz="2400">
                <a:latin typeface="Times New Roman" panose="02020603050405020304" pitchFamily="18" charset="0"/>
                <a:cs typeface="Times New Roman" panose="02020603050405020304" pitchFamily="18" charset="0"/>
              </a:rPr>
              <a:t>Đường hồi quy luôn luôn đi qua trung bình của biến độc lập </a:t>
            </a:r>
            <a:r>
              <a:rPr lang="vi-VN" sz="2400" b="1">
                <a:latin typeface="Times New Roman" panose="02020603050405020304" pitchFamily="18" charset="0"/>
                <a:cs typeface="Times New Roman" panose="02020603050405020304" pitchFamily="18" charset="0"/>
              </a:rPr>
              <a:t>x</a:t>
            </a:r>
            <a:r>
              <a:rPr lang="vi-VN" sz="2400">
                <a:latin typeface="Times New Roman" panose="02020603050405020304" pitchFamily="18" charset="0"/>
                <a:cs typeface="Times New Roman" panose="02020603050405020304" pitchFamily="18" charset="0"/>
              </a:rPr>
              <a:t> cũng như trung bình của biến phụ thuộc </a:t>
            </a:r>
            <a:r>
              <a:rPr lang="vi-VN" sz="2400" b="1">
                <a:latin typeface="Times New Roman" panose="02020603050405020304" pitchFamily="18" charset="0"/>
                <a:cs typeface="Times New Roman" panose="02020603050405020304" pitchFamily="18" charset="0"/>
              </a:rPr>
              <a:t>y</a:t>
            </a:r>
          </a:p>
          <a:p>
            <a:pPr marL="342900" indent="-342900" algn="just">
              <a:buFont typeface="Wingdings" panose="05000000000000000000" pitchFamily="2" charset="2"/>
              <a:buChar char="ü"/>
            </a:pPr>
            <a:r>
              <a:rPr lang="vi-VN" sz="2400">
                <a:latin typeface="Times New Roman" panose="02020603050405020304" pitchFamily="18" charset="0"/>
                <a:cs typeface="Times New Roman" panose="02020603050405020304" pitchFamily="18" charset="0"/>
              </a:rPr>
              <a:t>Đường hồi qu</a:t>
            </a:r>
            <a:r>
              <a:rPr lang="en-US" sz="2400">
                <a:latin typeface="Times New Roman" panose="02020603050405020304" pitchFamily="18" charset="0"/>
                <a:cs typeface="Times New Roman" panose="02020603050405020304" pitchFamily="18" charset="0"/>
              </a:rPr>
              <a:t>y</a:t>
            </a:r>
            <a:r>
              <a:rPr lang="vi-VN" sz="2400">
                <a:latin typeface="Times New Roman" panose="02020603050405020304" pitchFamily="18" charset="0"/>
                <a:cs typeface="Times New Roman" panose="02020603050405020304" pitchFamily="18" charset="0"/>
              </a:rPr>
              <a:t> tối thiểu hóa tổng của "Diện tích các sai số". </a:t>
            </a:r>
            <a:r>
              <a:rPr lang="en-US" sz="2400">
                <a:latin typeface="Times New Roman" panose="02020603050405020304" pitchFamily="18" charset="0"/>
                <a:cs typeface="Times New Roman" panose="02020603050405020304" pitchFamily="18" charset="0"/>
              </a:rPr>
              <a:t>Nên đôi khi được gọi là </a:t>
            </a:r>
            <a:r>
              <a:rPr lang="vi-VN" sz="2400">
                <a:latin typeface="Times New Roman" panose="02020603050405020304" pitchFamily="18" charset="0"/>
                <a:cs typeface="Times New Roman" panose="02020603050405020304" pitchFamily="18" charset="0"/>
              </a:rPr>
              <a:t>"Ordinary Least Square (OLS)"</a:t>
            </a:r>
          </a:p>
          <a:p>
            <a:pPr marL="342900" indent="-342900" algn="just">
              <a:buFont typeface="Wingdings" panose="05000000000000000000" pitchFamily="2" charset="2"/>
              <a:buChar char="ü"/>
            </a:pPr>
            <a:r>
              <a:rPr lang="el-GR" sz="2400" b="1">
                <a:latin typeface="Times New Roman" panose="02020603050405020304" pitchFamily="18" charset="0"/>
                <a:cs typeface="Times New Roman" panose="02020603050405020304" pitchFamily="18" charset="0"/>
              </a:rPr>
              <a:t>Β1 </a:t>
            </a:r>
            <a:r>
              <a:rPr lang="vi-VN" sz="2400">
                <a:latin typeface="Times New Roman" panose="02020603050405020304" pitchFamily="18" charset="0"/>
                <a:cs typeface="Times New Roman" panose="02020603050405020304" pitchFamily="18" charset="0"/>
              </a:rPr>
              <a:t>giải thích sự thay đổi trong Y với sự thay đổi X bằng một đơn vị. Nói cách khác, nếu chúng ta tăng giá trị của X bởi một đơn vị thì nó sẽ là sự thay đổi giá trị của Y</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413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3418</Words>
  <Application>Microsoft Office PowerPoint</Application>
  <PresentationFormat>Widescreen</PresentationFormat>
  <Paragraphs>572</Paragraphs>
  <Slides>63</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Segoe UI</vt:lpstr>
      <vt:lpstr>Calibri</vt:lpstr>
      <vt:lpstr>Cambria</vt:lpstr>
      <vt:lpstr>Arial</vt:lpstr>
      <vt:lpstr>Times New Roman</vt:lpstr>
      <vt:lpstr>Wingdings</vt:lpstr>
      <vt:lpstr>Lato Black</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Thanh</cp:lastModifiedBy>
  <cp:revision>398</cp:revision>
  <dcterms:created xsi:type="dcterms:W3CDTF">2022-12-02T04:21:00Z</dcterms:created>
  <dcterms:modified xsi:type="dcterms:W3CDTF">2025-09-04T10:41:56Z</dcterms:modified>
</cp:coreProperties>
</file>